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</p:sldIdLst>
  <p:sldSz cy="5143500" cx="9144000"/>
  <p:notesSz cx="6858000" cy="9144000"/>
  <p:embeddedFontLst>
    <p:embeddedFont>
      <p:font typeface="Old Standard TT"/>
      <p:regular r:id="rId62"/>
      <p:bold r:id="rId63"/>
      <p: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OldStandardTT-regular.fntdata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OldStandardTT-italic.fntdata"/><Relationship Id="rId63" Type="http://schemas.openxmlformats.org/officeDocument/2006/relationships/font" Target="fonts/OldStandardTT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happens because of stuff going on with the moment of inertia (this affects the Q mass moment)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 yeah, defects on the surface of NS result in the creation of CGW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However, we have not yet detected these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This may be because there is just too much noise in the data we </a:t>
            </a:r>
            <a:r>
              <a:rPr lang="en"/>
              <a:t>receive</a:t>
            </a:r>
            <a:r>
              <a:rPr lang="en"/>
              <a:t>!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Hence we must improve detection techniques! Filtering will help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 these are the four main sources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Occurs when density or </a:t>
            </a:r>
            <a:r>
              <a:rPr lang="en"/>
              <a:t>rotational</a:t>
            </a:r>
            <a:r>
              <a:rPr lang="en"/>
              <a:t> vel changes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Ill be working on this at the … with andrew and Dr. P Astone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2D FFT get the freq an ampl 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 AND WHAT ARE WE CUBING?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main work I will be doing is with the creation of filters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 AND WHAT ARE WE CUBING? 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 AND WHAT ARE WE CUBING? 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 AND WHAT ARE WE CUBING? 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 AND WHAT ARE WE CUBING? 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 AND WHAT ARE WE CUBING? 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 AND WHAT ARE WE CUBING? 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 AND WHAT ARE WE CUBING? 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 AND WHAT ARE WE CUBING? 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 AND WHAT ARE WE CUBING? 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 AND WHAT ARE WE CUBING?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filter is just something that helps </a:t>
            </a:r>
            <a:r>
              <a:rPr lang="en"/>
              <a:t>distinguish</a:t>
            </a:r>
            <a:r>
              <a:rPr lang="en"/>
              <a:t> signals from noise.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Say you have some data that looks like this, such that the data contains a signal and some noise. 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WHERE AND WHAT ARE WE CUBING?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 AND WHAT ARE WE CUBING?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 AND WHAT ARE WE CUBING?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 So we normalize the amplitudes of the t/f map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such that the maximum amplitude in the peakmap is the same as the maximum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amplitude in the t/f map. Additionally, we smooth the normalized amplitudes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from the enhanced t/f map with a sigmoid function to make the signal more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continuous. Now, we multiply the enhanced,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sigmoid function to make the signal more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continuous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sigmoid function to make the signal more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continuous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 Unfortunately, the power due to the injected signal is spread across many fre-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quency bins, so it is not clear yet how we can estimate an improvement in SNR.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However, we can determine how 'enhanced' the image is, meaning how do the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critical ratios around the injection compare to critical ratios due to noise before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and after the lter?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For the peakmaps before and after the lter, we extract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 submatrix that contains the critical ratios corresponding to the duration of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signal and the maximum change in frequency.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We then nd the maximum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value of the critical ratio in each matrix. Then, we zero the corresponding en-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tries in the original peakmap matrix that correspond to the injection, and then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calculate the mean of the matrix that only contains critical ratios due to noise.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Let S be either the old or new submatrix, and P the old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Unfortunately, the power due to the injected signal is spread across many fre-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quency bins, so it is not clear yet how we can estimate an improvement in SNR.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However, we can determine how 'enhanced' the image is, meaning how do the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critical ratios around the injection compare to critical ratios due to noise before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and after the lter?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For the peakmaps before and after the lter, we extract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 submatrix that contains the critical ratios corresponding to the duration of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signal and the maximum change in frequency.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We then nd the maximum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value of the critical ratio in each matrix. Then, we zero the corresponding en-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tries in the original peakmap matrix that correspond to the injection, and then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calculate the mean of the matrix that only contains critical ratios due to noise.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Let S be either the old or new submatrix, and P the old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When you pass the data through a filter, hopefully some of the noise will be reduced. 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9333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sz="4500">
              <a:solidFill>
                <a:srgbClr val="382C1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9333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sz="4500">
              <a:solidFill>
                <a:srgbClr val="382C1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9333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 b="1" sz="4500">
              <a:solidFill>
                <a:srgbClr val="382C14"/>
              </a:solidFill>
            </a:endParaRPr>
          </a:p>
          <a:p>
            <a:pPr lvl="0" rtl="0">
              <a:lnSpc>
                <a:spcPct val="9333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 b="1" sz="4500">
              <a:solidFill>
                <a:srgbClr val="382C1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Shape 6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Shape 6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Filters are already being used to help improve the SNR in data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Ill be working with searches for Neutron stars.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searches with NS were mostly done using (NEXT SLIDE) CGW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 Stars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created when giant stars die in supernovae and their cores collapse, with the protons and electrons essentially melting into each other to form neutrons.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The first GW detection as von mentioned was with Pulsars that we detected GW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Currently we have found 2000 NS, there are 10^9 that we believe exist! We think we may be able to find some of these with GW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7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599" cy="787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311700" y="1039650"/>
            <a:ext cx="8520599" cy="2106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32284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899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899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rgbClr val="FF9900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bg>
      <p:bgPr>
        <a:solidFill>
          <a:srgbClr val="FCE5CD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 txBox="1"/>
          <p:nvPr>
            <p:ph type="title"/>
          </p:nvPr>
        </p:nvSpPr>
        <p:spPr>
          <a:xfrm>
            <a:off x="265500" y="1382350"/>
            <a:ext cx="4045199" cy="1333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rgbClr val="FF9900"/>
              </a:buClr>
              <a:buSzPct val="100000"/>
              <a:defRPr sz="4200">
                <a:solidFill>
                  <a:srgbClr val="FF9900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  <p:pic>
        <p:nvPicPr>
          <p:cNvPr id="44" name="Shape 44"/>
          <p:cNvPicPr preferRelativeResize="0"/>
          <p:nvPr/>
        </p:nvPicPr>
        <p:blipFill rotWithShape="1">
          <a:blip r:embed="rId2">
            <a:alphaModFix/>
          </a:blip>
          <a:srcRect b="0" l="29769" r="26140" t="0"/>
          <a:stretch/>
        </p:blipFill>
        <p:spPr>
          <a:xfrm>
            <a:off x="5021024" y="357825"/>
            <a:ext cx="3677524" cy="4263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599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jpg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jpg"/><Relationship Id="rId4" Type="http://schemas.openxmlformats.org/officeDocument/2006/relationships/image" Target="../media/image1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Relationship Id="rId4" Type="http://schemas.openxmlformats.org/officeDocument/2006/relationships/image" Target="../media/image2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Relationship Id="rId4" Type="http://schemas.openxmlformats.org/officeDocument/2006/relationships/image" Target="../media/image2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Relationship Id="rId4" Type="http://schemas.openxmlformats.org/officeDocument/2006/relationships/image" Target="../media/image20.jpg"/><Relationship Id="rId5" Type="http://schemas.openxmlformats.org/officeDocument/2006/relationships/image" Target="../media/image1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0B0E6tREwiJAoOEYxT0Z3MFNlVk0/view" TargetMode="Externa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Improving All-Sky Searches for Long Transients</a:t>
            </a:r>
          </a:p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512700" y="3840650"/>
            <a:ext cx="3365100" cy="78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Avi Vajpeyi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College of Wooster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037600" y="3840650"/>
            <a:ext cx="3365100" cy="78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Advisors:</a:t>
            </a:r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6656850" y="3840650"/>
            <a:ext cx="3365100" cy="78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Pia Astone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Andrew Miller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4294967295" type="title"/>
          </p:nvPr>
        </p:nvSpPr>
        <p:spPr>
          <a:xfrm>
            <a:off x="265500" y="344725"/>
            <a:ext cx="4045200" cy="82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9900"/>
                </a:solidFill>
              </a:rPr>
              <a:t>Neutron Stars</a:t>
            </a:r>
          </a:p>
        </p:txBody>
      </p:sp>
      <p:sp>
        <p:nvSpPr>
          <p:cNvPr id="143" name="Shape 143"/>
          <p:cNvSpPr txBox="1"/>
          <p:nvPr>
            <p:ph idx="4294967295" type="subTitle"/>
          </p:nvPr>
        </p:nvSpPr>
        <p:spPr>
          <a:xfrm>
            <a:off x="984100" y="4258125"/>
            <a:ext cx="3465300" cy="32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Perfectly Spherical NS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Do not emit GW</a:t>
            </a:r>
          </a:p>
        </p:txBody>
      </p:sp>
      <p:sp>
        <p:nvSpPr>
          <p:cNvPr id="144" name="Shape 144"/>
          <p:cNvSpPr/>
          <p:nvPr/>
        </p:nvSpPr>
        <p:spPr>
          <a:xfrm>
            <a:off x="1183150" y="1285950"/>
            <a:ext cx="3067200" cy="27621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1964200" y="1914450"/>
            <a:ext cx="1505100" cy="1505100"/>
          </a:xfrm>
          <a:prstGeom prst="ellipse">
            <a:avLst/>
          </a:prstGeom>
          <a:solidFill>
            <a:srgbClr val="8E7CC3"/>
          </a:solidFill>
          <a:ln cap="flat" cmpd="sng" w="28575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4893625" y="1285950"/>
            <a:ext cx="3067200" cy="27621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5581650" y="2559250"/>
            <a:ext cx="324000" cy="1713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5674675" y="1914450"/>
            <a:ext cx="1505100" cy="1505100"/>
          </a:xfrm>
          <a:prstGeom prst="ellipse">
            <a:avLst/>
          </a:prstGeom>
          <a:solidFill>
            <a:srgbClr val="8E7CC3"/>
          </a:solidFill>
          <a:ln cap="flat" cmpd="sng" w="28575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>
            <p:ph idx="4294967295" type="subTitle"/>
          </p:nvPr>
        </p:nvSpPr>
        <p:spPr>
          <a:xfrm>
            <a:off x="4694575" y="4258125"/>
            <a:ext cx="3465300" cy="32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Imperfect Sphere NS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E</a:t>
            </a:r>
            <a:r>
              <a:rPr lang="en" sz="2400">
                <a:solidFill>
                  <a:srgbClr val="FFFFFF"/>
                </a:solidFill>
              </a:rPr>
              <a:t>mit GW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4294967295" type="title"/>
          </p:nvPr>
        </p:nvSpPr>
        <p:spPr>
          <a:xfrm>
            <a:off x="265500" y="344725"/>
            <a:ext cx="4045200" cy="82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9900"/>
                </a:solidFill>
              </a:rPr>
              <a:t>Neutron Stars</a:t>
            </a:r>
          </a:p>
        </p:txBody>
      </p:sp>
      <p:sp>
        <p:nvSpPr>
          <p:cNvPr id="155" name="Shape 155"/>
          <p:cNvSpPr txBox="1"/>
          <p:nvPr>
            <p:ph idx="4294967295" type="subTitle"/>
          </p:nvPr>
        </p:nvSpPr>
        <p:spPr>
          <a:xfrm>
            <a:off x="1278450" y="4410525"/>
            <a:ext cx="6587100" cy="31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Defect leads to continuous gravitational waves</a:t>
            </a:r>
          </a:p>
        </p:txBody>
      </p:sp>
      <p:pic>
        <p:nvPicPr>
          <p:cNvPr descr="faq-spinning-ns.gif" id="156" name="Shape 156"/>
          <p:cNvPicPr preferRelativeResize="0"/>
          <p:nvPr/>
        </p:nvPicPr>
        <p:blipFill rotWithShape="1">
          <a:blip r:embed="rId3">
            <a:alphaModFix/>
          </a:blip>
          <a:srcRect b="18075" l="0" r="0" t="18075"/>
          <a:stretch/>
        </p:blipFill>
        <p:spPr>
          <a:xfrm>
            <a:off x="1906712" y="1174512"/>
            <a:ext cx="5330575" cy="3126125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4294967295" type="title"/>
          </p:nvPr>
        </p:nvSpPr>
        <p:spPr>
          <a:xfrm>
            <a:off x="265500" y="344725"/>
            <a:ext cx="4045200" cy="82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9900"/>
                </a:solidFill>
              </a:rPr>
              <a:t>Neutron Stars</a:t>
            </a:r>
          </a:p>
        </p:txBody>
      </p:sp>
      <p:sp>
        <p:nvSpPr>
          <p:cNvPr id="162" name="Shape 162"/>
          <p:cNvSpPr txBox="1"/>
          <p:nvPr>
            <p:ph idx="4294967295" type="subTitle"/>
          </p:nvPr>
        </p:nvSpPr>
        <p:spPr>
          <a:xfrm>
            <a:off x="1278450" y="4410525"/>
            <a:ext cx="6587100" cy="31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No continuous GW been detected yet</a:t>
            </a:r>
          </a:p>
        </p:txBody>
      </p:sp>
      <p:pic>
        <p:nvPicPr>
          <p:cNvPr descr="ligo-Aerial5.jpg" id="163" name="Shape 163"/>
          <p:cNvPicPr preferRelativeResize="0"/>
          <p:nvPr/>
        </p:nvPicPr>
        <p:blipFill rotWithShape="1">
          <a:blip r:embed="rId3">
            <a:alphaModFix/>
          </a:blip>
          <a:srcRect b="0" l="2042" r="2042" t="0"/>
          <a:stretch/>
        </p:blipFill>
        <p:spPr>
          <a:xfrm>
            <a:off x="1906712" y="1174512"/>
            <a:ext cx="5330575" cy="3126124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Improving Detection of GW from Neutron Stars with Filters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1895250" y="709137"/>
            <a:ext cx="2533800" cy="2076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4781700" y="687537"/>
            <a:ext cx="2533800" cy="207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4791150" y="2917650"/>
            <a:ext cx="2533800" cy="207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904700" y="2939250"/>
            <a:ext cx="2533800" cy="207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324" y="3287837"/>
            <a:ext cx="1940549" cy="1611411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78" name="Shape 178"/>
          <p:cNvSpPr txBox="1"/>
          <p:nvPr>
            <p:ph type="title"/>
          </p:nvPr>
        </p:nvSpPr>
        <p:spPr>
          <a:xfrm>
            <a:off x="311700" y="46250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/>
              <a:t>Filters for r - mode waveforms</a:t>
            </a:r>
          </a:p>
        </p:txBody>
      </p:sp>
      <p:sp>
        <p:nvSpPr>
          <p:cNvPr id="179" name="Shape 179"/>
          <p:cNvSpPr txBox="1"/>
          <p:nvPr>
            <p:ph type="title"/>
          </p:nvPr>
        </p:nvSpPr>
        <p:spPr>
          <a:xfrm>
            <a:off x="1676100" y="659450"/>
            <a:ext cx="2972100" cy="42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Continuous Waves </a:t>
            </a:r>
          </a:p>
        </p:txBody>
      </p:sp>
      <p:sp>
        <p:nvSpPr>
          <p:cNvPr id="180" name="Shape 180"/>
          <p:cNvSpPr txBox="1"/>
          <p:nvPr>
            <p:ph type="title"/>
          </p:nvPr>
        </p:nvSpPr>
        <p:spPr>
          <a:xfrm>
            <a:off x="1819049" y="2863050"/>
            <a:ext cx="2705100" cy="42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Compact Binary Inspiral  </a:t>
            </a:r>
          </a:p>
        </p:txBody>
      </p:sp>
      <p:sp>
        <p:nvSpPr>
          <p:cNvPr id="181" name="Shape 181"/>
          <p:cNvSpPr txBox="1"/>
          <p:nvPr>
            <p:ph type="title"/>
          </p:nvPr>
        </p:nvSpPr>
        <p:spPr>
          <a:xfrm>
            <a:off x="4781700" y="659445"/>
            <a:ext cx="2533800" cy="38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Stochastic Background </a:t>
            </a:r>
          </a:p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4648191" y="2841437"/>
            <a:ext cx="2819700" cy="42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Burst</a:t>
            </a:r>
          </a:p>
        </p:txBody>
      </p:sp>
      <p:sp>
        <p:nvSpPr>
          <p:cNvPr id="183" name="Shape 183"/>
          <p:cNvSpPr/>
          <p:nvPr/>
        </p:nvSpPr>
        <p:spPr>
          <a:xfrm>
            <a:off x="5078322" y="1063200"/>
            <a:ext cx="1934400" cy="16032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lanck1.png" id="184" name="Shape 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4334" y="1364922"/>
            <a:ext cx="1934548" cy="970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1862" y="1063250"/>
            <a:ext cx="1940580" cy="1603099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6">
            <a:alphaModFix/>
          </a:blip>
          <a:srcRect b="9129" l="17670" r="14962" t="7111"/>
          <a:stretch/>
        </p:blipFill>
        <p:spPr>
          <a:xfrm>
            <a:off x="5087774" y="3267850"/>
            <a:ext cx="1940548" cy="1608195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3316325" y="1250325"/>
            <a:ext cx="2313300" cy="1369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>
            <p:ph type="title"/>
          </p:nvPr>
        </p:nvSpPr>
        <p:spPr>
          <a:xfrm>
            <a:off x="311700" y="46250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/>
              <a:t>Filters for r - mode waveforms</a:t>
            </a:r>
          </a:p>
        </p:txBody>
      </p:sp>
      <p:sp>
        <p:nvSpPr>
          <p:cNvPr id="193" name="Shape 193"/>
          <p:cNvSpPr txBox="1"/>
          <p:nvPr>
            <p:ph type="title"/>
          </p:nvPr>
        </p:nvSpPr>
        <p:spPr>
          <a:xfrm>
            <a:off x="3086975" y="1169650"/>
            <a:ext cx="2772000" cy="42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r - mode signals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3316325" y="1499200"/>
            <a:ext cx="2313300" cy="13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Frequency decreases nonlinearly with time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3086975" y="3361950"/>
            <a:ext cx="27720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Change in Moment of Inertia</a:t>
            </a:r>
          </a:p>
        </p:txBody>
      </p:sp>
      <p:cxnSp>
        <p:nvCxnSpPr>
          <p:cNvPr id="196" name="Shape 196"/>
          <p:cNvCxnSpPr>
            <a:stCxn id="194" idx="2"/>
            <a:endCxn id="195" idx="0"/>
          </p:cNvCxnSpPr>
          <p:nvPr/>
        </p:nvCxnSpPr>
        <p:spPr>
          <a:xfrm>
            <a:off x="4472975" y="2868400"/>
            <a:ext cx="0" cy="4935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r-modes waveforms</a:t>
            </a:r>
          </a:p>
        </p:txBody>
      </p:sp>
      <p:sp>
        <p:nvSpPr>
          <p:cNvPr id="202" name="Shape 202"/>
          <p:cNvSpPr txBox="1"/>
          <p:nvPr>
            <p:ph idx="1" type="subTitle"/>
          </p:nvPr>
        </p:nvSpPr>
        <p:spPr>
          <a:xfrm>
            <a:off x="339625" y="2659325"/>
            <a:ext cx="4002300" cy="4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continuous low frequency</a:t>
            </a:r>
          </a:p>
        </p:txBody>
      </p:sp>
      <p:sp>
        <p:nvSpPr>
          <p:cNvPr id="203" name="Shape 203"/>
          <p:cNvSpPr txBox="1"/>
          <p:nvPr>
            <p:ph idx="1" type="subTitle"/>
          </p:nvPr>
        </p:nvSpPr>
        <p:spPr>
          <a:xfrm>
            <a:off x="318175" y="3787250"/>
            <a:ext cx="40452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Surrounding noise consists of discontinuous high frequencies</a:t>
            </a:r>
          </a:p>
        </p:txBody>
      </p:sp>
      <p:sp>
        <p:nvSpPr>
          <p:cNvPr id="204" name="Shape 204"/>
          <p:cNvSpPr/>
          <p:nvPr/>
        </p:nvSpPr>
        <p:spPr>
          <a:xfrm>
            <a:off x="4945975" y="282675"/>
            <a:ext cx="3869100" cy="4467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 b="0" l="7422" r="3363" t="0"/>
          <a:stretch/>
        </p:blipFill>
        <p:spPr>
          <a:xfrm>
            <a:off x="5527850" y="696850"/>
            <a:ext cx="2705351" cy="1400975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06" name="Shape 206"/>
          <p:cNvPicPr preferRelativeResize="0"/>
          <p:nvPr/>
        </p:nvPicPr>
        <p:blipFill rotWithShape="1">
          <a:blip r:embed="rId4">
            <a:alphaModFix/>
          </a:blip>
          <a:srcRect b="0" l="8262" r="3273" t="0"/>
          <a:stretch/>
        </p:blipFill>
        <p:spPr>
          <a:xfrm>
            <a:off x="5527850" y="696837"/>
            <a:ext cx="2705343" cy="1400975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07" name="Shape 207"/>
          <p:cNvSpPr txBox="1"/>
          <p:nvPr/>
        </p:nvSpPr>
        <p:spPr>
          <a:xfrm>
            <a:off x="5451650" y="186250"/>
            <a:ext cx="1074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2400">
                <a:solidFill>
                  <a:srgbClr val="674EA7"/>
                </a:solidFill>
              </a:rPr>
              <a:t>data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r-modes waveforms</a:t>
            </a:r>
          </a:p>
        </p:txBody>
      </p:sp>
      <p:sp>
        <p:nvSpPr>
          <p:cNvPr id="213" name="Shape 213"/>
          <p:cNvSpPr txBox="1"/>
          <p:nvPr>
            <p:ph idx="1" type="subTitle"/>
          </p:nvPr>
        </p:nvSpPr>
        <p:spPr>
          <a:xfrm>
            <a:off x="339625" y="2659325"/>
            <a:ext cx="4002300" cy="4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continuous low frequency</a:t>
            </a:r>
          </a:p>
        </p:txBody>
      </p:sp>
      <p:sp>
        <p:nvSpPr>
          <p:cNvPr id="214" name="Shape 214"/>
          <p:cNvSpPr txBox="1"/>
          <p:nvPr>
            <p:ph idx="1" type="subTitle"/>
          </p:nvPr>
        </p:nvSpPr>
        <p:spPr>
          <a:xfrm>
            <a:off x="318175" y="3787250"/>
            <a:ext cx="40452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Surrounding noise consists of discontinuous high frequencies</a:t>
            </a:r>
          </a:p>
        </p:txBody>
      </p:sp>
      <p:sp>
        <p:nvSpPr>
          <p:cNvPr id="215" name="Shape 215"/>
          <p:cNvSpPr/>
          <p:nvPr/>
        </p:nvSpPr>
        <p:spPr>
          <a:xfrm>
            <a:off x="4945975" y="282675"/>
            <a:ext cx="3869100" cy="4467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0" l="7422" r="3363" t="0"/>
          <a:stretch/>
        </p:blipFill>
        <p:spPr>
          <a:xfrm>
            <a:off x="5527850" y="696850"/>
            <a:ext cx="2705351" cy="1400975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17" name="Shape 217"/>
          <p:cNvSpPr txBox="1"/>
          <p:nvPr/>
        </p:nvSpPr>
        <p:spPr>
          <a:xfrm>
            <a:off x="5451650" y="186250"/>
            <a:ext cx="2781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2400">
                <a:solidFill>
                  <a:srgbClr val="8E7CC3"/>
                </a:solidFill>
              </a:rPr>
              <a:t>noise</a:t>
            </a:r>
            <a:r>
              <a:rPr b="1" i="1" lang="en" sz="2400">
                <a:solidFill>
                  <a:srgbClr val="8E7CC3"/>
                </a:solidFill>
              </a:rPr>
              <a:t> </a:t>
            </a:r>
            <a:r>
              <a:rPr b="1" i="1" lang="en" sz="2400">
                <a:solidFill>
                  <a:srgbClr val="FFFFFF"/>
                </a:solidFill>
              </a:rPr>
              <a:t>+ </a:t>
            </a:r>
            <a:r>
              <a:rPr b="1" i="1" lang="en" sz="2400">
                <a:solidFill>
                  <a:srgbClr val="FF0000"/>
                </a:solidFill>
              </a:rPr>
              <a:t>signal</a:t>
            </a:r>
            <a:r>
              <a:rPr b="1" i="1" lang="en" sz="2400">
                <a:solidFill>
                  <a:srgbClr val="8E7CC3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r-modes waveforms</a:t>
            </a:r>
          </a:p>
        </p:txBody>
      </p:sp>
      <p:sp>
        <p:nvSpPr>
          <p:cNvPr id="223" name="Shape 223"/>
          <p:cNvSpPr txBox="1"/>
          <p:nvPr>
            <p:ph idx="1" type="subTitle"/>
          </p:nvPr>
        </p:nvSpPr>
        <p:spPr>
          <a:xfrm>
            <a:off x="339625" y="2659325"/>
            <a:ext cx="4002300" cy="4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continuous low frequency</a:t>
            </a:r>
          </a:p>
        </p:txBody>
      </p:sp>
      <p:sp>
        <p:nvSpPr>
          <p:cNvPr id="224" name="Shape 224"/>
          <p:cNvSpPr txBox="1"/>
          <p:nvPr>
            <p:ph idx="1" type="subTitle"/>
          </p:nvPr>
        </p:nvSpPr>
        <p:spPr>
          <a:xfrm>
            <a:off x="318175" y="3787250"/>
            <a:ext cx="40452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Surrounding noise consists of discontinuous high frequencies</a:t>
            </a:r>
          </a:p>
        </p:txBody>
      </p:sp>
      <p:sp>
        <p:nvSpPr>
          <p:cNvPr id="225" name="Shape 225"/>
          <p:cNvSpPr/>
          <p:nvPr/>
        </p:nvSpPr>
        <p:spPr>
          <a:xfrm>
            <a:off x="4945975" y="282675"/>
            <a:ext cx="3869100" cy="4467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3">
            <a:alphaModFix/>
          </a:blip>
          <a:srcRect b="0" l="7422" r="3363" t="0"/>
          <a:stretch/>
        </p:blipFill>
        <p:spPr>
          <a:xfrm>
            <a:off x="5527850" y="696850"/>
            <a:ext cx="2705351" cy="1400975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227" name="Shape 227"/>
          <p:cNvCxnSpPr/>
          <p:nvPr/>
        </p:nvCxnSpPr>
        <p:spPr>
          <a:xfrm>
            <a:off x="6880525" y="2097825"/>
            <a:ext cx="15600" cy="804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8" name="Shape 228"/>
          <p:cNvSpPr txBox="1"/>
          <p:nvPr/>
        </p:nvSpPr>
        <p:spPr>
          <a:xfrm>
            <a:off x="7002625" y="2082375"/>
            <a:ext cx="246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2400">
                <a:solidFill>
                  <a:srgbClr val="FFFFFF"/>
                </a:solidFill>
              </a:rPr>
              <a:t>LOW PASS FILTER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5451650" y="186250"/>
            <a:ext cx="2781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2400">
                <a:solidFill>
                  <a:srgbClr val="8E7CC3"/>
                </a:solidFill>
              </a:rPr>
              <a:t>noise </a:t>
            </a:r>
            <a:r>
              <a:rPr b="1" i="1" lang="en" sz="2400">
                <a:solidFill>
                  <a:srgbClr val="FFFFFF"/>
                </a:solidFill>
              </a:rPr>
              <a:t>+ </a:t>
            </a:r>
            <a:r>
              <a:rPr b="1" i="1" lang="en" sz="2400">
                <a:solidFill>
                  <a:srgbClr val="FF0000"/>
                </a:solidFill>
              </a:rPr>
              <a:t>signal</a:t>
            </a:r>
            <a:r>
              <a:rPr b="1" i="1" lang="en" sz="2400">
                <a:solidFill>
                  <a:srgbClr val="8E7CC3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r-modes waveforms</a:t>
            </a:r>
          </a:p>
        </p:txBody>
      </p:sp>
      <p:sp>
        <p:nvSpPr>
          <p:cNvPr id="235" name="Shape 235"/>
          <p:cNvSpPr txBox="1"/>
          <p:nvPr>
            <p:ph idx="1" type="subTitle"/>
          </p:nvPr>
        </p:nvSpPr>
        <p:spPr>
          <a:xfrm>
            <a:off x="339625" y="2659325"/>
            <a:ext cx="4002300" cy="4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continuous low frequency</a:t>
            </a:r>
          </a:p>
        </p:txBody>
      </p:sp>
      <p:sp>
        <p:nvSpPr>
          <p:cNvPr id="236" name="Shape 236"/>
          <p:cNvSpPr txBox="1"/>
          <p:nvPr>
            <p:ph idx="1" type="subTitle"/>
          </p:nvPr>
        </p:nvSpPr>
        <p:spPr>
          <a:xfrm>
            <a:off x="318175" y="3787250"/>
            <a:ext cx="40452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Surrounding noise consists of discontinuous high frequencies</a:t>
            </a:r>
          </a:p>
        </p:txBody>
      </p:sp>
      <p:sp>
        <p:nvSpPr>
          <p:cNvPr id="237" name="Shape 237"/>
          <p:cNvSpPr/>
          <p:nvPr/>
        </p:nvSpPr>
        <p:spPr>
          <a:xfrm>
            <a:off x="4945975" y="282675"/>
            <a:ext cx="3869100" cy="4467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b="0" l="9901" r="0" t="0"/>
          <a:stretch/>
        </p:blipFill>
        <p:spPr>
          <a:xfrm>
            <a:off x="5527850" y="3064612"/>
            <a:ext cx="2705348" cy="1400975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39" name="Shape 239"/>
          <p:cNvPicPr preferRelativeResize="0"/>
          <p:nvPr/>
        </p:nvPicPr>
        <p:blipFill rotWithShape="1">
          <a:blip r:embed="rId4">
            <a:alphaModFix/>
          </a:blip>
          <a:srcRect b="0" l="7422" r="3363" t="0"/>
          <a:stretch/>
        </p:blipFill>
        <p:spPr>
          <a:xfrm>
            <a:off x="5527850" y="696850"/>
            <a:ext cx="2705351" cy="1400975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240" name="Shape 240"/>
          <p:cNvCxnSpPr/>
          <p:nvPr/>
        </p:nvCxnSpPr>
        <p:spPr>
          <a:xfrm>
            <a:off x="6880525" y="2097825"/>
            <a:ext cx="15600" cy="804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1" name="Shape 241"/>
          <p:cNvSpPr txBox="1"/>
          <p:nvPr/>
        </p:nvSpPr>
        <p:spPr>
          <a:xfrm>
            <a:off x="7002625" y="2082375"/>
            <a:ext cx="2465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en" sz="2400">
                <a:solidFill>
                  <a:srgbClr val="FFFFFF"/>
                </a:solidFill>
              </a:rPr>
              <a:t>LOW PASS </a:t>
            </a:r>
            <a:r>
              <a:rPr b="1" i="1" lang="en" sz="2400">
                <a:solidFill>
                  <a:srgbClr val="FFFFFF"/>
                </a:solidFill>
              </a:rPr>
              <a:t>FILTER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5451650" y="186250"/>
            <a:ext cx="2781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2400">
                <a:solidFill>
                  <a:srgbClr val="8E7CC3"/>
                </a:solidFill>
              </a:rPr>
              <a:t>noise </a:t>
            </a:r>
            <a:r>
              <a:rPr b="1" i="1" lang="en" sz="2400">
                <a:solidFill>
                  <a:srgbClr val="FFFFFF"/>
                </a:solidFill>
              </a:rPr>
              <a:t>+ </a:t>
            </a:r>
            <a:r>
              <a:rPr b="1" i="1" lang="en" sz="2400">
                <a:solidFill>
                  <a:srgbClr val="FF0000"/>
                </a:solidFill>
              </a:rPr>
              <a:t>signal</a:t>
            </a:r>
            <a:r>
              <a:rPr b="1" i="1" lang="en" sz="2400">
                <a:solidFill>
                  <a:srgbClr val="8E7CC3"/>
                </a:solidFill>
              </a:rPr>
              <a:t> 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5451650" y="2549525"/>
            <a:ext cx="2781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2400">
                <a:solidFill>
                  <a:srgbClr val="FF0000"/>
                </a:solidFill>
              </a:rPr>
              <a:t>signal</a:t>
            </a:r>
            <a:r>
              <a:rPr b="1" i="1" lang="en" sz="2400">
                <a:solidFill>
                  <a:srgbClr val="8E7CC3"/>
                </a:solidFill>
              </a:rPr>
              <a:t> 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4590650" y="4627800"/>
            <a:ext cx="46560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en">
                <a:solidFill>
                  <a:srgbClr val="FFFFFF"/>
                </a:solidFill>
              </a:rPr>
              <a:t>HIGH FREQUENCIES REMOVED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Sapienza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University of Rome</a:t>
            </a: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b="0" l="29769" r="26140" t="0"/>
          <a:stretch/>
        </p:blipFill>
        <p:spPr>
          <a:xfrm>
            <a:off x="5021024" y="357825"/>
            <a:ext cx="3677524" cy="4263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Procedure</a:t>
            </a:r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311700" y="1171675"/>
            <a:ext cx="53112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Simulate r-mode signals and sum 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2D FFT Step 1 results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FFT data containing injected r-mode signals 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1800"/>
              <a:t>Inverse FFT the product of (Steps 2)</a:t>
            </a:r>
            <a:r>
              <a:rPr b="1" baseline="30000" lang="en" sz="1800"/>
              <a:t>3</a:t>
            </a:r>
            <a:r>
              <a:rPr b="1" lang="en" sz="1800"/>
              <a:t> and 3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Normalize Step 4 results 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1800"/>
              <a:t>Multiply original  injected r-mode data with results of Step 5 </a:t>
            </a:r>
          </a:p>
        </p:txBody>
      </p:sp>
      <p:sp>
        <p:nvSpPr>
          <p:cNvPr id="251" name="Shape 251"/>
          <p:cNvSpPr txBox="1"/>
          <p:nvPr>
            <p:ph idx="4294967295" type="subTitle"/>
          </p:nvPr>
        </p:nvSpPr>
        <p:spPr>
          <a:xfrm>
            <a:off x="6001000" y="4264075"/>
            <a:ext cx="31179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Frequency VS Time before  and after filter applied </a:t>
            </a:r>
          </a:p>
        </p:txBody>
      </p:sp>
      <p:grpSp>
        <p:nvGrpSpPr>
          <p:cNvPr id="252" name="Shape 252"/>
          <p:cNvGrpSpPr/>
          <p:nvPr/>
        </p:nvGrpSpPr>
        <p:grpSpPr>
          <a:xfrm>
            <a:off x="6296650" y="216375"/>
            <a:ext cx="2526600" cy="3971400"/>
            <a:chOff x="6305625" y="368775"/>
            <a:chExt cx="2526600" cy="3971400"/>
          </a:xfrm>
        </p:grpSpPr>
        <p:sp>
          <p:nvSpPr>
            <p:cNvPr id="253" name="Shape 253"/>
            <p:cNvSpPr/>
            <p:nvPr/>
          </p:nvSpPr>
          <p:spPr>
            <a:xfrm>
              <a:off x="6305625" y="368775"/>
              <a:ext cx="2526600" cy="39714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254" name="Shape 254"/>
            <p:cNvGrpSpPr/>
            <p:nvPr/>
          </p:nvGrpSpPr>
          <p:grpSpPr>
            <a:xfrm>
              <a:off x="6448800" y="445023"/>
              <a:ext cx="2222297" cy="3753153"/>
              <a:chOff x="-3401550" y="-2876550"/>
              <a:chExt cx="3505200" cy="5919800"/>
            </a:xfrm>
          </p:grpSpPr>
          <p:pic>
            <p:nvPicPr>
              <p:cNvPr id="255" name="Shape 255"/>
              <p:cNvPicPr preferRelativeResize="0"/>
              <p:nvPr/>
            </p:nvPicPr>
            <p:blipFill rotWithShape="1">
              <a:blip r:embed="rId3">
                <a:alphaModFix/>
              </a:blip>
              <a:srcRect b="28621" l="3910" r="54176" t="3970"/>
              <a:stretch/>
            </p:blipFill>
            <p:spPr>
              <a:xfrm>
                <a:off x="-3401550" y="-2876550"/>
                <a:ext cx="3505199" cy="28765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Shape 256"/>
              <p:cNvPicPr preferRelativeResize="0"/>
              <p:nvPr/>
            </p:nvPicPr>
            <p:blipFill rotWithShape="1">
              <a:blip r:embed="rId3">
                <a:alphaModFix/>
              </a:blip>
              <a:srcRect b="28330" l="51449" r="6427" t="0"/>
              <a:stretch/>
            </p:blipFill>
            <p:spPr>
              <a:xfrm>
                <a:off x="-3401550" y="0"/>
                <a:ext cx="3505199" cy="304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1)</a:t>
            </a:r>
            <a:r>
              <a:rPr lang="en"/>
              <a:t>Simulating r-mode signals</a:t>
            </a:r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43131" l="5096" r="0" t="10082"/>
          <a:stretch/>
        </p:blipFill>
        <p:spPr>
          <a:xfrm>
            <a:off x="457199" y="1854400"/>
            <a:ext cx="5193574" cy="1219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63" name="Shape 263"/>
          <p:cNvSpPr txBox="1"/>
          <p:nvPr>
            <p:ph idx="4294967295" type="subTitle"/>
          </p:nvPr>
        </p:nvSpPr>
        <p:spPr>
          <a:xfrm>
            <a:off x="418175" y="3248600"/>
            <a:ext cx="52716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Owen et al. 1998 model of frequency evolution of r-mode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 b="43131" l="5096" r="0" t="10082"/>
          <a:stretch/>
        </p:blipFill>
        <p:spPr>
          <a:xfrm>
            <a:off x="457199" y="1854400"/>
            <a:ext cx="5193574" cy="1219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69" name="Shape 269"/>
          <p:cNvSpPr txBox="1"/>
          <p:nvPr>
            <p:ph idx="4294967295" type="subTitle"/>
          </p:nvPr>
        </p:nvSpPr>
        <p:spPr>
          <a:xfrm>
            <a:off x="418175" y="3248600"/>
            <a:ext cx="52716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Owen et al. 1998 model of frequency evolution of r-mode</a:t>
            </a:r>
          </a:p>
        </p:txBody>
      </p:sp>
      <p:sp>
        <p:nvSpPr>
          <p:cNvPr id="270" name="Shape 270"/>
          <p:cNvSpPr/>
          <p:nvPr/>
        </p:nvSpPr>
        <p:spPr>
          <a:xfrm>
            <a:off x="1600112" y="1946050"/>
            <a:ext cx="3695700" cy="994200"/>
          </a:xfrm>
          <a:prstGeom prst="rect">
            <a:avLst/>
          </a:prstGeom>
          <a:solidFill>
            <a:srgbClr val="FFCC5B">
              <a:alpha val="773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                  </a:t>
            </a:r>
          </a:p>
        </p:txBody>
      </p:sp>
      <p:cxnSp>
        <p:nvCxnSpPr>
          <p:cNvPr id="271" name="Shape 271"/>
          <p:cNvCxnSpPr/>
          <p:nvPr/>
        </p:nvCxnSpPr>
        <p:spPr>
          <a:xfrm flipH="1" rot="10800000">
            <a:off x="3390812" y="1206700"/>
            <a:ext cx="2705100" cy="11430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2" name="Shape 272"/>
          <p:cNvCxnSpPr/>
          <p:nvPr/>
        </p:nvCxnSpPr>
        <p:spPr>
          <a:xfrm flipH="1" rot="10800000">
            <a:off x="3467012" y="1835200"/>
            <a:ext cx="2648100" cy="514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3" name="Shape 273"/>
          <p:cNvCxnSpPr/>
          <p:nvPr/>
        </p:nvCxnSpPr>
        <p:spPr>
          <a:xfrm>
            <a:off x="3428912" y="2368750"/>
            <a:ext cx="2686200" cy="38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4" name="Shape 274"/>
          <p:cNvCxnSpPr/>
          <p:nvPr/>
        </p:nvCxnSpPr>
        <p:spPr>
          <a:xfrm>
            <a:off x="3447962" y="2349700"/>
            <a:ext cx="2648100" cy="743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5" name="Shape 275"/>
          <p:cNvSpPr txBox="1"/>
          <p:nvPr>
            <p:ph idx="4294967295" type="subTitle"/>
          </p:nvPr>
        </p:nvSpPr>
        <p:spPr>
          <a:xfrm>
            <a:off x="6063812" y="924875"/>
            <a:ext cx="24885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Average Density </a:t>
            </a:r>
          </a:p>
        </p:txBody>
      </p:sp>
      <p:sp>
        <p:nvSpPr>
          <p:cNvPr id="276" name="Shape 276"/>
          <p:cNvSpPr txBox="1"/>
          <p:nvPr>
            <p:ph idx="4294967295" type="subTitle"/>
          </p:nvPr>
        </p:nvSpPr>
        <p:spPr>
          <a:xfrm>
            <a:off x="6063812" y="1541950"/>
            <a:ext cx="27051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Rotational Energy</a:t>
            </a:r>
          </a:p>
        </p:txBody>
      </p:sp>
      <p:sp>
        <p:nvSpPr>
          <p:cNvPr id="277" name="Shape 277"/>
          <p:cNvSpPr txBox="1"/>
          <p:nvPr>
            <p:ph idx="4294967295" type="subTitle"/>
          </p:nvPr>
        </p:nvSpPr>
        <p:spPr>
          <a:xfrm>
            <a:off x="6063812" y="2159025"/>
            <a:ext cx="32133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Saturation Amplitude</a:t>
            </a:r>
          </a:p>
        </p:txBody>
      </p:sp>
      <p:sp>
        <p:nvSpPr>
          <p:cNvPr id="278" name="Shape 278"/>
          <p:cNvSpPr txBox="1"/>
          <p:nvPr>
            <p:ph idx="4294967295" type="subTitle"/>
          </p:nvPr>
        </p:nvSpPr>
        <p:spPr>
          <a:xfrm>
            <a:off x="6063812" y="2776100"/>
            <a:ext cx="24885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Others...</a:t>
            </a:r>
          </a:p>
        </p:txBody>
      </p:sp>
      <p:sp>
        <p:nvSpPr>
          <p:cNvPr id="279" name="Shape 27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1)Simulating r-mode signals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/>
          <p:cNvPicPr preferRelativeResize="0"/>
          <p:nvPr/>
        </p:nvPicPr>
        <p:blipFill rotWithShape="1">
          <a:blip r:embed="rId3">
            <a:alphaModFix/>
          </a:blip>
          <a:srcRect b="43131" l="5096" r="0" t="10082"/>
          <a:stretch/>
        </p:blipFill>
        <p:spPr>
          <a:xfrm>
            <a:off x="457199" y="1854400"/>
            <a:ext cx="5193574" cy="1219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85" name="Shape 285"/>
          <p:cNvSpPr/>
          <p:nvPr/>
        </p:nvSpPr>
        <p:spPr>
          <a:xfrm>
            <a:off x="1600112" y="1946050"/>
            <a:ext cx="3695700" cy="994200"/>
          </a:xfrm>
          <a:prstGeom prst="rect">
            <a:avLst/>
          </a:prstGeom>
          <a:solidFill>
            <a:srgbClr val="FFCC5B">
              <a:alpha val="773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                  </a:t>
            </a:r>
          </a:p>
        </p:txBody>
      </p:sp>
      <p:cxnSp>
        <p:nvCxnSpPr>
          <p:cNvPr id="286" name="Shape 286"/>
          <p:cNvCxnSpPr/>
          <p:nvPr/>
        </p:nvCxnSpPr>
        <p:spPr>
          <a:xfrm rot="10800000">
            <a:off x="819150" y="3149650"/>
            <a:ext cx="0" cy="552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7" name="Shape 287"/>
          <p:cNvSpPr txBox="1"/>
          <p:nvPr>
            <p:ph idx="4294967295" type="subTitle"/>
          </p:nvPr>
        </p:nvSpPr>
        <p:spPr>
          <a:xfrm>
            <a:off x="457200" y="3702250"/>
            <a:ext cx="28956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Chosen by studying perturbations in fluid equations</a:t>
            </a:r>
          </a:p>
        </p:txBody>
      </p:sp>
      <p:sp>
        <p:nvSpPr>
          <p:cNvPr id="288" name="Shape 28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1)Simulating r-mode signals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 b="10586" l="0" r="0" t="0"/>
          <a:stretch/>
        </p:blipFill>
        <p:spPr>
          <a:xfrm>
            <a:off x="4988925" y="1251337"/>
            <a:ext cx="3354975" cy="2775725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94" name="Shape 294"/>
          <p:cNvSpPr txBox="1"/>
          <p:nvPr>
            <p:ph idx="4294967295" type="subTitle"/>
          </p:nvPr>
        </p:nvSpPr>
        <p:spPr>
          <a:xfrm>
            <a:off x="4252174" y="4014400"/>
            <a:ext cx="4828499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Frequency VS Time (coloured by amplitude)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Created with simulated data </a:t>
            </a:r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4">
            <a:alphaModFix/>
          </a:blip>
          <a:srcRect b="43131" l="5096" r="79934" t="10082"/>
          <a:stretch/>
        </p:blipFill>
        <p:spPr>
          <a:xfrm>
            <a:off x="457199" y="1854400"/>
            <a:ext cx="819150" cy="1219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296" name="Shape 296"/>
          <p:cNvCxnSpPr/>
          <p:nvPr/>
        </p:nvCxnSpPr>
        <p:spPr>
          <a:xfrm flipH="1" rot="10800000">
            <a:off x="1676398" y="2635600"/>
            <a:ext cx="2267099" cy="72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97" name="Shape 297"/>
          <p:cNvSpPr txBox="1"/>
          <p:nvPr>
            <p:ph idx="4294967295" type="subTitle"/>
          </p:nvPr>
        </p:nvSpPr>
        <p:spPr>
          <a:xfrm>
            <a:off x="2400290" y="1854400"/>
            <a:ext cx="8193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FFT</a:t>
            </a:r>
          </a:p>
        </p:txBody>
      </p:sp>
      <p:sp>
        <p:nvSpPr>
          <p:cNvPr id="298" name="Shape 29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1)Simulating r-mode signals</a:t>
            </a:r>
          </a:p>
        </p:txBody>
      </p:sp>
      <p:cxnSp>
        <p:nvCxnSpPr>
          <p:cNvPr id="299" name="Shape 299"/>
          <p:cNvCxnSpPr/>
          <p:nvPr/>
        </p:nvCxnSpPr>
        <p:spPr>
          <a:xfrm rot="10800000">
            <a:off x="819150" y="3149650"/>
            <a:ext cx="0" cy="552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00" name="Shape 300"/>
          <p:cNvSpPr txBox="1"/>
          <p:nvPr>
            <p:ph idx="4294967295" type="subTitle"/>
          </p:nvPr>
        </p:nvSpPr>
        <p:spPr>
          <a:xfrm>
            <a:off x="457200" y="3702250"/>
            <a:ext cx="28956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Chosen by studying perturbations in fluid equations</a:t>
            </a:r>
          </a:p>
        </p:txBody>
      </p:sp>
      <p:cxnSp>
        <p:nvCxnSpPr>
          <p:cNvPr id="301" name="Shape 301"/>
          <p:cNvCxnSpPr/>
          <p:nvPr/>
        </p:nvCxnSpPr>
        <p:spPr>
          <a:xfrm>
            <a:off x="5237475" y="1826825"/>
            <a:ext cx="0" cy="30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2" name="Shape 302"/>
          <p:cNvCxnSpPr/>
          <p:nvPr/>
        </p:nvCxnSpPr>
        <p:spPr>
          <a:xfrm>
            <a:off x="5170675" y="1549000"/>
            <a:ext cx="0" cy="30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 b="10586" l="0" r="0" t="0"/>
          <a:stretch/>
        </p:blipFill>
        <p:spPr>
          <a:xfrm>
            <a:off x="4988925" y="1251337"/>
            <a:ext cx="3354975" cy="2775725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08" name="Shape 308"/>
          <p:cNvSpPr txBox="1"/>
          <p:nvPr>
            <p:ph idx="4294967295" type="subTitle"/>
          </p:nvPr>
        </p:nvSpPr>
        <p:spPr>
          <a:xfrm>
            <a:off x="4252162" y="791525"/>
            <a:ext cx="4828499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IDEAL FILTER</a:t>
            </a:r>
          </a:p>
        </p:txBody>
      </p:sp>
      <p:pic>
        <p:nvPicPr>
          <p:cNvPr id="309" name="Shape 309"/>
          <p:cNvPicPr preferRelativeResize="0"/>
          <p:nvPr/>
        </p:nvPicPr>
        <p:blipFill rotWithShape="1">
          <a:blip r:embed="rId4">
            <a:alphaModFix/>
          </a:blip>
          <a:srcRect b="43131" l="5096" r="79934" t="10082"/>
          <a:stretch/>
        </p:blipFill>
        <p:spPr>
          <a:xfrm>
            <a:off x="457199" y="1854400"/>
            <a:ext cx="819150" cy="1219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310" name="Shape 310"/>
          <p:cNvCxnSpPr/>
          <p:nvPr/>
        </p:nvCxnSpPr>
        <p:spPr>
          <a:xfrm flipH="1" rot="10800000">
            <a:off x="1676398" y="2635600"/>
            <a:ext cx="2267099" cy="72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1" name="Shape 311"/>
          <p:cNvSpPr txBox="1"/>
          <p:nvPr>
            <p:ph idx="4294967295" type="subTitle"/>
          </p:nvPr>
        </p:nvSpPr>
        <p:spPr>
          <a:xfrm>
            <a:off x="4252174" y="4014400"/>
            <a:ext cx="4828499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Frequency VS Time (coloured by amplitude)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Created with simulated data </a:t>
            </a:r>
          </a:p>
        </p:txBody>
      </p:sp>
      <p:sp>
        <p:nvSpPr>
          <p:cNvPr id="312" name="Shape 312"/>
          <p:cNvSpPr txBox="1"/>
          <p:nvPr>
            <p:ph idx="4294967295" type="subTitle"/>
          </p:nvPr>
        </p:nvSpPr>
        <p:spPr>
          <a:xfrm>
            <a:off x="2400290" y="1854400"/>
            <a:ext cx="8193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FFT</a:t>
            </a:r>
          </a:p>
        </p:txBody>
      </p:sp>
      <p:sp>
        <p:nvSpPr>
          <p:cNvPr id="313" name="Shape 31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1)Simulating r-mode signals</a:t>
            </a:r>
          </a:p>
        </p:txBody>
      </p:sp>
      <p:cxnSp>
        <p:nvCxnSpPr>
          <p:cNvPr id="314" name="Shape 314"/>
          <p:cNvCxnSpPr/>
          <p:nvPr/>
        </p:nvCxnSpPr>
        <p:spPr>
          <a:xfrm rot="10800000">
            <a:off x="819150" y="3149650"/>
            <a:ext cx="0" cy="552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5" name="Shape 315"/>
          <p:cNvSpPr txBox="1"/>
          <p:nvPr>
            <p:ph idx="4294967295" type="subTitle"/>
          </p:nvPr>
        </p:nvSpPr>
        <p:spPr>
          <a:xfrm>
            <a:off x="457200" y="3702250"/>
            <a:ext cx="28956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Chosen by studying perturbations in fluid equations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1)Simulating r-mode signals</a:t>
            </a:r>
          </a:p>
        </p:txBody>
      </p:sp>
      <p:sp>
        <p:nvSpPr>
          <p:cNvPr id="321" name="Shape 321"/>
          <p:cNvSpPr txBox="1"/>
          <p:nvPr>
            <p:ph idx="4294967295" type="subTitle"/>
          </p:nvPr>
        </p:nvSpPr>
        <p:spPr>
          <a:xfrm>
            <a:off x="604874" y="2157050"/>
            <a:ext cx="30852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IDEAL FILTERS = 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681075" y="2006025"/>
            <a:ext cx="4776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/>
              <a:t>Σ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3">
            <a:alphaModFix/>
          </a:blip>
          <a:srcRect b="21118" l="11138" r="22832" t="9388"/>
          <a:stretch/>
        </p:blipFill>
        <p:spPr>
          <a:xfrm>
            <a:off x="3461325" y="1955225"/>
            <a:ext cx="1158649" cy="1128324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24" name="Shape 324"/>
          <p:cNvSpPr txBox="1"/>
          <p:nvPr>
            <p:ph idx="4294967295" type="subTitle"/>
          </p:nvPr>
        </p:nvSpPr>
        <p:spPr>
          <a:xfrm>
            <a:off x="4833524" y="2157037"/>
            <a:ext cx="30852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 algn="ctr">
              <a:spcBef>
                <a:spcPts val="0"/>
              </a:spcBef>
              <a:buChar char="+"/>
            </a:pPr>
            <a:r>
              <a:rPr lang="en"/>
              <a:t>m</a:t>
            </a:r>
            <a:r>
              <a:rPr lang="en"/>
              <a:t>ore simulated signals...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/>
        </p:nvSpPr>
        <p:spPr>
          <a:xfrm>
            <a:off x="691225" y="2112200"/>
            <a:ext cx="2388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2)2D FFT Step 1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681075" y="2006025"/>
            <a:ext cx="4776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Σ</a:t>
            </a:r>
          </a:p>
        </p:txBody>
      </p:sp>
      <p:sp>
        <p:nvSpPr>
          <p:cNvPr id="332" name="Shape 332"/>
          <p:cNvSpPr txBox="1"/>
          <p:nvPr>
            <p:ph idx="4294967295" type="subTitle"/>
          </p:nvPr>
        </p:nvSpPr>
        <p:spPr>
          <a:xfrm>
            <a:off x="993250" y="2157050"/>
            <a:ext cx="20583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IDEAL FILTERS </a:t>
            </a:r>
          </a:p>
        </p:txBody>
      </p:sp>
      <p:sp>
        <p:nvSpPr>
          <p:cNvPr id="333" name="Shape 333"/>
          <p:cNvSpPr txBox="1"/>
          <p:nvPr>
            <p:ph idx="4294967295" type="subTitle"/>
          </p:nvPr>
        </p:nvSpPr>
        <p:spPr>
          <a:xfrm>
            <a:off x="3514925" y="1920800"/>
            <a:ext cx="11037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2D FFT</a:t>
            </a:r>
          </a:p>
        </p:txBody>
      </p:sp>
      <p:sp>
        <p:nvSpPr>
          <p:cNvPr id="334" name="Shape 334"/>
          <p:cNvSpPr txBox="1"/>
          <p:nvPr>
            <p:ph idx="4294967295" type="subTitle"/>
          </p:nvPr>
        </p:nvSpPr>
        <p:spPr>
          <a:xfrm>
            <a:off x="5793850" y="2111325"/>
            <a:ext cx="20583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A( u, v)</a:t>
            </a:r>
          </a:p>
        </p:txBody>
      </p:sp>
      <p:cxnSp>
        <p:nvCxnSpPr>
          <p:cNvPr id="335" name="Shape 335"/>
          <p:cNvCxnSpPr/>
          <p:nvPr/>
        </p:nvCxnSpPr>
        <p:spPr>
          <a:xfrm>
            <a:off x="3051550" y="2393300"/>
            <a:ext cx="20304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691225" y="2112200"/>
            <a:ext cx="2388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2)2D FFT Step 1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681075" y="2006025"/>
            <a:ext cx="4776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Σ</a:t>
            </a:r>
          </a:p>
        </p:txBody>
      </p:sp>
      <p:sp>
        <p:nvSpPr>
          <p:cNvPr id="343" name="Shape 343"/>
          <p:cNvSpPr txBox="1"/>
          <p:nvPr>
            <p:ph idx="4294967295" type="subTitle"/>
          </p:nvPr>
        </p:nvSpPr>
        <p:spPr>
          <a:xfrm>
            <a:off x="993250" y="2157050"/>
            <a:ext cx="20583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IDEAL FILTERS </a:t>
            </a:r>
          </a:p>
        </p:txBody>
      </p:sp>
      <p:sp>
        <p:nvSpPr>
          <p:cNvPr id="344" name="Shape 344"/>
          <p:cNvSpPr txBox="1"/>
          <p:nvPr>
            <p:ph idx="4294967295" type="subTitle"/>
          </p:nvPr>
        </p:nvSpPr>
        <p:spPr>
          <a:xfrm>
            <a:off x="3514925" y="1920800"/>
            <a:ext cx="11037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2D FFT</a:t>
            </a:r>
          </a:p>
        </p:txBody>
      </p:sp>
      <p:sp>
        <p:nvSpPr>
          <p:cNvPr id="345" name="Shape 345"/>
          <p:cNvSpPr txBox="1"/>
          <p:nvPr>
            <p:ph idx="4294967295" type="subTitle"/>
          </p:nvPr>
        </p:nvSpPr>
        <p:spPr>
          <a:xfrm>
            <a:off x="5793850" y="2111325"/>
            <a:ext cx="20583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A( u, v)</a:t>
            </a:r>
          </a:p>
        </p:txBody>
      </p:sp>
      <p:sp>
        <p:nvSpPr>
          <p:cNvPr id="346" name="Shape 346"/>
          <p:cNvSpPr txBox="1"/>
          <p:nvPr>
            <p:ph idx="4294967295" type="subTitle"/>
          </p:nvPr>
        </p:nvSpPr>
        <p:spPr>
          <a:xfrm>
            <a:off x="4650850" y="2861900"/>
            <a:ext cx="37503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u, v are Fourier Space Frequencies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(Physically Meaningless)  </a:t>
            </a:r>
          </a:p>
        </p:txBody>
      </p:sp>
      <p:cxnSp>
        <p:nvCxnSpPr>
          <p:cNvPr id="347" name="Shape 347"/>
          <p:cNvCxnSpPr/>
          <p:nvPr/>
        </p:nvCxnSpPr>
        <p:spPr>
          <a:xfrm>
            <a:off x="3051550" y="2393300"/>
            <a:ext cx="20304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691225" y="2112200"/>
            <a:ext cx="2388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2)2D FFT Step 1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681075" y="2006025"/>
            <a:ext cx="4776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Σ</a:t>
            </a:r>
          </a:p>
        </p:txBody>
      </p:sp>
      <p:sp>
        <p:nvSpPr>
          <p:cNvPr id="355" name="Shape 355"/>
          <p:cNvSpPr txBox="1"/>
          <p:nvPr>
            <p:ph idx="4294967295" type="subTitle"/>
          </p:nvPr>
        </p:nvSpPr>
        <p:spPr>
          <a:xfrm>
            <a:off x="993250" y="2157050"/>
            <a:ext cx="20583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IDEAL FILTERS </a:t>
            </a:r>
          </a:p>
        </p:txBody>
      </p:sp>
      <p:sp>
        <p:nvSpPr>
          <p:cNvPr id="356" name="Shape 356"/>
          <p:cNvSpPr txBox="1"/>
          <p:nvPr>
            <p:ph idx="4294967295" type="subTitle"/>
          </p:nvPr>
        </p:nvSpPr>
        <p:spPr>
          <a:xfrm>
            <a:off x="3514925" y="1920800"/>
            <a:ext cx="11037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2D FFT</a:t>
            </a:r>
          </a:p>
        </p:txBody>
      </p:sp>
      <p:cxnSp>
        <p:nvCxnSpPr>
          <p:cNvPr id="357" name="Shape 357"/>
          <p:cNvCxnSpPr/>
          <p:nvPr/>
        </p:nvCxnSpPr>
        <p:spPr>
          <a:xfrm>
            <a:off x="3051550" y="2393300"/>
            <a:ext cx="20304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358" name="Shape 358"/>
          <p:cNvPicPr preferRelativeResize="0"/>
          <p:nvPr/>
        </p:nvPicPr>
        <p:blipFill rotWithShape="1">
          <a:blip r:embed="rId3">
            <a:alphaModFix/>
          </a:blip>
          <a:srcRect b="16246" l="7857" r="16155" t="3797"/>
          <a:stretch/>
        </p:blipFill>
        <p:spPr>
          <a:xfrm>
            <a:off x="5158200" y="897511"/>
            <a:ext cx="3750300" cy="2991588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59" name="Shape 359"/>
          <p:cNvSpPr/>
          <p:nvPr/>
        </p:nvSpPr>
        <p:spPr>
          <a:xfrm>
            <a:off x="6515225" y="1016200"/>
            <a:ext cx="933300" cy="114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 txBox="1"/>
          <p:nvPr>
            <p:ph idx="4294967295" type="subTitle"/>
          </p:nvPr>
        </p:nvSpPr>
        <p:spPr>
          <a:xfrm>
            <a:off x="4774175" y="4022450"/>
            <a:ext cx="44154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</a:t>
            </a:r>
            <a:r>
              <a:rPr lang="en"/>
              <a:t> VS v coloured with amplitudes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Ellipse expected with more signal data</a:t>
            </a:r>
          </a:p>
        </p:txBody>
      </p:sp>
      <p:cxnSp>
        <p:nvCxnSpPr>
          <p:cNvPr id="361" name="Shape 361"/>
          <p:cNvCxnSpPr/>
          <p:nvPr/>
        </p:nvCxnSpPr>
        <p:spPr>
          <a:xfrm flipH="1" rot="10800000">
            <a:off x="5871600" y="1834650"/>
            <a:ext cx="2137200" cy="1385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Creation of Filters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</a:t>
            </a:r>
            <a:r>
              <a:rPr lang="en"/>
              <a:t>) FFT data with Injected r-mode Signal</a:t>
            </a:r>
          </a:p>
        </p:txBody>
      </p:sp>
      <p:pic>
        <p:nvPicPr>
          <p:cNvPr id="367" name="Shape 367"/>
          <p:cNvPicPr preferRelativeResize="0"/>
          <p:nvPr/>
        </p:nvPicPr>
        <p:blipFill rotWithShape="1">
          <a:blip r:embed="rId3">
            <a:alphaModFix/>
          </a:blip>
          <a:srcRect b="28621" l="3910" r="54176" t="3970"/>
          <a:stretch/>
        </p:blipFill>
        <p:spPr>
          <a:xfrm>
            <a:off x="704850" y="1225749"/>
            <a:ext cx="3505199" cy="2876549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68" name="Shape 368"/>
          <p:cNvSpPr txBox="1"/>
          <p:nvPr>
            <p:ph idx="4294967295" type="subTitle"/>
          </p:nvPr>
        </p:nvSpPr>
        <p:spPr>
          <a:xfrm>
            <a:off x="43199" y="4102300"/>
            <a:ext cx="48285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Frequency VS Time (coloured by amplitude)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Injected r-mode signal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</a:t>
            </a:r>
            <a:r>
              <a:rPr lang="en"/>
              <a:t>) FFT data with Injected r-mode Signal</a:t>
            </a:r>
          </a:p>
        </p:txBody>
      </p:sp>
      <p:pic>
        <p:nvPicPr>
          <p:cNvPr id="374" name="Shape 374"/>
          <p:cNvPicPr preferRelativeResize="0"/>
          <p:nvPr/>
        </p:nvPicPr>
        <p:blipFill rotWithShape="1">
          <a:blip r:embed="rId3">
            <a:alphaModFix/>
          </a:blip>
          <a:srcRect b="28621" l="3910" r="54176" t="3970"/>
          <a:stretch/>
        </p:blipFill>
        <p:spPr>
          <a:xfrm>
            <a:off x="704850" y="1225749"/>
            <a:ext cx="3505199" cy="2876549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75" name="Shape 375"/>
          <p:cNvSpPr txBox="1"/>
          <p:nvPr>
            <p:ph idx="4294967295" type="subTitle"/>
          </p:nvPr>
        </p:nvSpPr>
        <p:spPr>
          <a:xfrm>
            <a:off x="43199" y="4102300"/>
            <a:ext cx="48285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Frequency VS Time (coloured by amplitude)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Injected r-mode signal</a:t>
            </a:r>
          </a:p>
        </p:txBody>
      </p:sp>
      <p:sp>
        <p:nvSpPr>
          <p:cNvPr id="376" name="Shape 376"/>
          <p:cNvSpPr txBox="1"/>
          <p:nvPr>
            <p:ph idx="4294967295" type="subTitle"/>
          </p:nvPr>
        </p:nvSpPr>
        <p:spPr>
          <a:xfrm>
            <a:off x="4673425" y="1920800"/>
            <a:ext cx="11037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2D FFT</a:t>
            </a:r>
          </a:p>
        </p:txBody>
      </p:sp>
      <p:sp>
        <p:nvSpPr>
          <p:cNvPr id="377" name="Shape 377"/>
          <p:cNvSpPr txBox="1"/>
          <p:nvPr>
            <p:ph idx="4294967295" type="subTitle"/>
          </p:nvPr>
        </p:nvSpPr>
        <p:spPr>
          <a:xfrm>
            <a:off x="6380850" y="2157050"/>
            <a:ext cx="20583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A</a:t>
            </a:r>
            <a:r>
              <a:rPr lang="en" sz="2400"/>
              <a:t> ( i, j)</a:t>
            </a:r>
          </a:p>
        </p:txBody>
      </p:sp>
      <p:cxnSp>
        <p:nvCxnSpPr>
          <p:cNvPr id="378" name="Shape 378"/>
          <p:cNvCxnSpPr/>
          <p:nvPr/>
        </p:nvCxnSpPr>
        <p:spPr>
          <a:xfrm>
            <a:off x="4210050" y="2393300"/>
            <a:ext cx="20304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</a:t>
            </a:r>
            <a:r>
              <a:rPr lang="en"/>
              <a:t>) Inverse FFT product of Step 2 and Step 3</a:t>
            </a:r>
          </a:p>
        </p:txBody>
      </p:sp>
      <p:sp>
        <p:nvSpPr>
          <p:cNvPr id="384" name="Shape 384"/>
          <p:cNvSpPr txBox="1"/>
          <p:nvPr>
            <p:ph idx="4294967295" type="subTitle"/>
          </p:nvPr>
        </p:nvSpPr>
        <p:spPr>
          <a:xfrm>
            <a:off x="457325" y="2667375"/>
            <a:ext cx="13344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A</a:t>
            </a:r>
            <a:r>
              <a:rPr lang="en" sz="2400"/>
              <a:t> ( i,  j)</a:t>
            </a:r>
          </a:p>
        </p:txBody>
      </p:sp>
      <p:sp>
        <p:nvSpPr>
          <p:cNvPr id="385" name="Shape 385"/>
          <p:cNvSpPr txBox="1"/>
          <p:nvPr>
            <p:ph idx="4294967295" type="subTitle"/>
          </p:nvPr>
        </p:nvSpPr>
        <p:spPr>
          <a:xfrm>
            <a:off x="457325" y="1990725"/>
            <a:ext cx="13344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 </a:t>
            </a:r>
            <a:r>
              <a:rPr lang="en" sz="2400"/>
              <a:t>( u, v)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</a:t>
            </a:r>
            <a:r>
              <a:rPr lang="en"/>
              <a:t>) Inverse FFT product of Step 2 and Step 3</a:t>
            </a:r>
          </a:p>
        </p:txBody>
      </p:sp>
      <p:sp>
        <p:nvSpPr>
          <p:cNvPr id="391" name="Shape 391"/>
          <p:cNvSpPr txBox="1"/>
          <p:nvPr>
            <p:ph idx="4294967295" type="subTitle"/>
          </p:nvPr>
        </p:nvSpPr>
        <p:spPr>
          <a:xfrm>
            <a:off x="457325" y="2680275"/>
            <a:ext cx="17715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F</a:t>
            </a:r>
            <a:r>
              <a:rPr lang="en" sz="2400"/>
              <a:t> (Injected)</a:t>
            </a:r>
          </a:p>
        </p:txBody>
      </p:sp>
      <p:sp>
        <p:nvSpPr>
          <p:cNvPr id="392" name="Shape 392"/>
          <p:cNvSpPr txBox="1"/>
          <p:nvPr>
            <p:ph idx="4294967295" type="subTitle"/>
          </p:nvPr>
        </p:nvSpPr>
        <p:spPr>
          <a:xfrm>
            <a:off x="457325" y="1990725"/>
            <a:ext cx="17715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F</a:t>
            </a:r>
            <a:r>
              <a:rPr lang="en" sz="2400"/>
              <a:t> (Model)</a:t>
            </a:r>
          </a:p>
        </p:txBody>
      </p:sp>
      <p:sp>
        <p:nvSpPr>
          <p:cNvPr id="393" name="Shape 393"/>
          <p:cNvSpPr txBox="1"/>
          <p:nvPr>
            <p:ph idx="4294967295" type="subTitle"/>
          </p:nvPr>
        </p:nvSpPr>
        <p:spPr>
          <a:xfrm>
            <a:off x="457325" y="4043000"/>
            <a:ext cx="71055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 The notation F(a) denotes the two dimensional FFT of data set ‘a’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4476750" y="1990725"/>
            <a:ext cx="4355700" cy="1162200"/>
          </a:xfrm>
          <a:prstGeom prst="rect">
            <a:avLst/>
          </a:prstGeom>
          <a:solidFill>
            <a:srgbClr val="FFCC5B">
              <a:alpha val="562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</a:t>
            </a:r>
          </a:p>
        </p:txBody>
      </p:sp>
      <p:sp>
        <p:nvSpPr>
          <p:cNvPr id="399" name="Shape 39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</a:t>
            </a:r>
            <a:r>
              <a:rPr lang="en"/>
              <a:t>) Inverse FFT product of Step 2 and Step 3</a:t>
            </a:r>
          </a:p>
        </p:txBody>
      </p:sp>
      <p:sp>
        <p:nvSpPr>
          <p:cNvPr id="400" name="Shape 400"/>
          <p:cNvSpPr txBox="1"/>
          <p:nvPr>
            <p:ph idx="4294967295" type="subTitle"/>
          </p:nvPr>
        </p:nvSpPr>
        <p:spPr>
          <a:xfrm>
            <a:off x="457325" y="2680275"/>
            <a:ext cx="17715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F (Injected)</a:t>
            </a:r>
          </a:p>
        </p:txBody>
      </p:sp>
      <p:sp>
        <p:nvSpPr>
          <p:cNvPr id="401" name="Shape 401"/>
          <p:cNvSpPr txBox="1"/>
          <p:nvPr>
            <p:ph idx="4294967295" type="subTitle"/>
          </p:nvPr>
        </p:nvSpPr>
        <p:spPr>
          <a:xfrm>
            <a:off x="457325" y="1990725"/>
            <a:ext cx="17715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F (Model)</a:t>
            </a:r>
          </a:p>
        </p:txBody>
      </p:sp>
      <p:cxnSp>
        <p:nvCxnSpPr>
          <p:cNvPr id="402" name="Shape 402"/>
          <p:cNvCxnSpPr>
            <a:stCxn id="401" idx="3"/>
          </p:cNvCxnSpPr>
          <p:nvPr/>
        </p:nvCxnSpPr>
        <p:spPr>
          <a:xfrm>
            <a:off x="2228825" y="2226975"/>
            <a:ext cx="1097400" cy="359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3" name="Shape 403"/>
          <p:cNvCxnSpPr>
            <a:stCxn id="400" idx="3"/>
          </p:cNvCxnSpPr>
          <p:nvPr/>
        </p:nvCxnSpPr>
        <p:spPr>
          <a:xfrm flipH="1" rot="10800000">
            <a:off x="2228825" y="2600325"/>
            <a:ext cx="1102200" cy="316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4" name="Shape 404"/>
          <p:cNvCxnSpPr/>
          <p:nvPr/>
        </p:nvCxnSpPr>
        <p:spPr>
          <a:xfrm flipH="1" rot="10800000">
            <a:off x="3302550" y="2578275"/>
            <a:ext cx="1074300" cy="12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405" name="Shape 405"/>
          <p:cNvSpPr txBox="1"/>
          <p:nvPr>
            <p:ph idx="4294967295" type="subTitle"/>
          </p:nvPr>
        </p:nvSpPr>
        <p:spPr>
          <a:xfrm>
            <a:off x="4724525" y="2335500"/>
            <a:ext cx="36006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MULTIPLICATION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</a:t>
            </a:r>
            <a:r>
              <a:rPr lang="en"/>
              <a:t>) Inverse FFT product of Step 2 and Step 3</a:t>
            </a:r>
          </a:p>
        </p:txBody>
      </p:sp>
      <p:sp>
        <p:nvSpPr>
          <p:cNvPr id="411" name="Shape 411"/>
          <p:cNvSpPr txBox="1"/>
          <p:nvPr>
            <p:ph idx="4294967295" type="subTitle"/>
          </p:nvPr>
        </p:nvSpPr>
        <p:spPr>
          <a:xfrm>
            <a:off x="457325" y="2680275"/>
            <a:ext cx="17715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F (Injected)</a:t>
            </a:r>
          </a:p>
        </p:txBody>
      </p:sp>
      <p:sp>
        <p:nvSpPr>
          <p:cNvPr id="412" name="Shape 412"/>
          <p:cNvSpPr txBox="1"/>
          <p:nvPr>
            <p:ph idx="4294967295" type="subTitle"/>
          </p:nvPr>
        </p:nvSpPr>
        <p:spPr>
          <a:xfrm>
            <a:off x="457325" y="1990725"/>
            <a:ext cx="17715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F (Model)</a:t>
            </a:r>
          </a:p>
        </p:txBody>
      </p:sp>
      <p:cxnSp>
        <p:nvCxnSpPr>
          <p:cNvPr id="413" name="Shape 413"/>
          <p:cNvCxnSpPr>
            <a:stCxn id="412" idx="3"/>
          </p:cNvCxnSpPr>
          <p:nvPr/>
        </p:nvCxnSpPr>
        <p:spPr>
          <a:xfrm>
            <a:off x="2228825" y="2226975"/>
            <a:ext cx="1097400" cy="359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14" name="Shape 414"/>
          <p:cNvCxnSpPr>
            <a:stCxn id="411" idx="3"/>
          </p:cNvCxnSpPr>
          <p:nvPr/>
        </p:nvCxnSpPr>
        <p:spPr>
          <a:xfrm flipH="1" rot="10800000">
            <a:off x="2228825" y="2600325"/>
            <a:ext cx="1102200" cy="316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15" name="Shape 415"/>
          <p:cNvCxnSpPr/>
          <p:nvPr/>
        </p:nvCxnSpPr>
        <p:spPr>
          <a:xfrm flipH="1" rot="10800000">
            <a:off x="3302550" y="2578275"/>
            <a:ext cx="1074300" cy="12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416" name="Shape 416"/>
          <p:cNvSpPr txBox="1"/>
          <p:nvPr>
            <p:ph idx="4294967295" type="subTitle"/>
          </p:nvPr>
        </p:nvSpPr>
        <p:spPr>
          <a:xfrm>
            <a:off x="4475850" y="1990725"/>
            <a:ext cx="44397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Y = F</a:t>
            </a:r>
            <a:r>
              <a:rPr baseline="30000" lang="en" sz="2400"/>
              <a:t>-1</a:t>
            </a:r>
            <a:r>
              <a:rPr lang="en" sz="2400"/>
              <a:t> [ F(I) ☓ F(M)</a:t>
            </a:r>
            <a:r>
              <a:rPr baseline="30000" lang="en" sz="2400"/>
              <a:t>*</a:t>
            </a:r>
            <a:r>
              <a:rPr lang="en" sz="2400"/>
              <a:t> ]</a:t>
            </a:r>
          </a:p>
        </p:txBody>
      </p:sp>
      <p:sp>
        <p:nvSpPr>
          <p:cNvPr id="417" name="Shape 417"/>
          <p:cNvSpPr/>
          <p:nvPr/>
        </p:nvSpPr>
        <p:spPr>
          <a:xfrm>
            <a:off x="4476750" y="1990725"/>
            <a:ext cx="4355700" cy="1162200"/>
          </a:xfrm>
          <a:prstGeom prst="rect">
            <a:avLst/>
          </a:prstGeom>
          <a:solidFill>
            <a:srgbClr val="FFCC5B">
              <a:alpha val="562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</a:t>
            </a:r>
            <a:r>
              <a:rPr lang="en"/>
              <a:t>) Inverse FFT product of Step 2 and Step 3</a:t>
            </a:r>
          </a:p>
        </p:txBody>
      </p:sp>
      <p:sp>
        <p:nvSpPr>
          <p:cNvPr id="423" name="Shape 423"/>
          <p:cNvSpPr txBox="1"/>
          <p:nvPr>
            <p:ph idx="4294967295" type="subTitle"/>
          </p:nvPr>
        </p:nvSpPr>
        <p:spPr>
          <a:xfrm>
            <a:off x="457325" y="2680275"/>
            <a:ext cx="17715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F (Injected)</a:t>
            </a:r>
          </a:p>
        </p:txBody>
      </p:sp>
      <p:sp>
        <p:nvSpPr>
          <p:cNvPr id="424" name="Shape 424"/>
          <p:cNvSpPr txBox="1"/>
          <p:nvPr>
            <p:ph idx="4294967295" type="subTitle"/>
          </p:nvPr>
        </p:nvSpPr>
        <p:spPr>
          <a:xfrm>
            <a:off x="457325" y="1990725"/>
            <a:ext cx="17715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F (Model)</a:t>
            </a:r>
          </a:p>
        </p:txBody>
      </p:sp>
      <p:cxnSp>
        <p:nvCxnSpPr>
          <p:cNvPr id="425" name="Shape 425"/>
          <p:cNvCxnSpPr>
            <a:stCxn id="424" idx="3"/>
          </p:cNvCxnSpPr>
          <p:nvPr/>
        </p:nvCxnSpPr>
        <p:spPr>
          <a:xfrm>
            <a:off x="2228825" y="2226975"/>
            <a:ext cx="1097400" cy="359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6" name="Shape 426"/>
          <p:cNvCxnSpPr>
            <a:stCxn id="423" idx="3"/>
          </p:cNvCxnSpPr>
          <p:nvPr/>
        </p:nvCxnSpPr>
        <p:spPr>
          <a:xfrm flipH="1" rot="10800000">
            <a:off x="2228825" y="2600325"/>
            <a:ext cx="1102200" cy="316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7" name="Shape 427"/>
          <p:cNvCxnSpPr/>
          <p:nvPr/>
        </p:nvCxnSpPr>
        <p:spPr>
          <a:xfrm flipH="1" rot="10800000">
            <a:off x="3302550" y="2578275"/>
            <a:ext cx="1074300" cy="12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428" name="Shape 428"/>
          <p:cNvSpPr txBox="1"/>
          <p:nvPr>
            <p:ph idx="4294967295" type="subTitle"/>
          </p:nvPr>
        </p:nvSpPr>
        <p:spPr>
          <a:xfrm>
            <a:off x="4475850" y="2680275"/>
            <a:ext cx="44397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X’</a:t>
            </a:r>
            <a:r>
              <a:rPr lang="en" sz="2400"/>
              <a:t> = F</a:t>
            </a:r>
            <a:r>
              <a:rPr baseline="30000" lang="en" sz="2400"/>
              <a:t>-1</a:t>
            </a:r>
            <a:r>
              <a:rPr lang="en" sz="2400"/>
              <a:t> [F(Y ☓ |Y|</a:t>
            </a:r>
            <a:r>
              <a:rPr baseline="30000" lang="en" sz="2400"/>
              <a:t>3</a:t>
            </a:r>
            <a:r>
              <a:rPr lang="en" sz="2400"/>
              <a:t> ) . </a:t>
            </a:r>
            <a:r>
              <a:rPr lang="en" sz="2400"/>
              <a:t>F(M)</a:t>
            </a:r>
            <a:r>
              <a:rPr lang="en" sz="2400"/>
              <a:t>]</a:t>
            </a:r>
          </a:p>
        </p:txBody>
      </p:sp>
      <p:sp>
        <p:nvSpPr>
          <p:cNvPr id="429" name="Shape 429"/>
          <p:cNvSpPr txBox="1"/>
          <p:nvPr>
            <p:ph idx="4294967295" type="subTitle"/>
          </p:nvPr>
        </p:nvSpPr>
        <p:spPr>
          <a:xfrm>
            <a:off x="4475850" y="1990725"/>
            <a:ext cx="44397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Y = F</a:t>
            </a:r>
            <a:r>
              <a:rPr baseline="30000" lang="en" sz="2400"/>
              <a:t>-1</a:t>
            </a:r>
            <a:r>
              <a:rPr lang="en" sz="2400"/>
              <a:t> [ F(I) ☓ F(M)</a:t>
            </a:r>
            <a:r>
              <a:rPr baseline="30000" lang="en" sz="2400"/>
              <a:t>*</a:t>
            </a:r>
            <a:r>
              <a:rPr lang="en" sz="2400"/>
              <a:t> ]</a:t>
            </a:r>
          </a:p>
        </p:txBody>
      </p:sp>
      <p:sp>
        <p:nvSpPr>
          <p:cNvPr id="430" name="Shape 430"/>
          <p:cNvSpPr/>
          <p:nvPr/>
        </p:nvSpPr>
        <p:spPr>
          <a:xfrm>
            <a:off x="4476750" y="1990725"/>
            <a:ext cx="4355700" cy="1162200"/>
          </a:xfrm>
          <a:prstGeom prst="rect">
            <a:avLst/>
          </a:prstGeom>
          <a:solidFill>
            <a:srgbClr val="FFCC5B">
              <a:alpha val="562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 </a:t>
            </a:r>
          </a:p>
        </p:txBody>
      </p:sp>
      <p:sp>
        <p:nvSpPr>
          <p:cNvPr id="431" name="Shape 431"/>
          <p:cNvSpPr txBox="1"/>
          <p:nvPr>
            <p:ph idx="4294967295" type="subTitle"/>
          </p:nvPr>
        </p:nvSpPr>
        <p:spPr>
          <a:xfrm>
            <a:off x="743100" y="4470975"/>
            <a:ext cx="78675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i="1" lang="en" sz="2400"/>
              <a:t> equations from Sergio's 'Analisi dei Segnali' (p.230-236)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1" sz="2400"/>
          </a:p>
        </p:txBody>
      </p:sp>
      <p:sp>
        <p:nvSpPr>
          <p:cNvPr id="432" name="Shape 432"/>
          <p:cNvSpPr txBox="1"/>
          <p:nvPr/>
        </p:nvSpPr>
        <p:spPr>
          <a:xfrm>
            <a:off x="8679900" y="1602075"/>
            <a:ext cx="2667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*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676325" y="4470975"/>
            <a:ext cx="2667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*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</a:t>
            </a:r>
            <a:r>
              <a:rPr lang="en"/>
              <a:t>) Inverse FFT product of Step 2 and Step 3</a:t>
            </a:r>
          </a:p>
        </p:txBody>
      </p:sp>
      <p:sp>
        <p:nvSpPr>
          <p:cNvPr id="439" name="Shape 439"/>
          <p:cNvSpPr txBox="1"/>
          <p:nvPr>
            <p:ph idx="4294967295" type="subTitle"/>
          </p:nvPr>
        </p:nvSpPr>
        <p:spPr>
          <a:xfrm>
            <a:off x="457325" y="2680275"/>
            <a:ext cx="17715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F (Injected)</a:t>
            </a:r>
          </a:p>
        </p:txBody>
      </p:sp>
      <p:sp>
        <p:nvSpPr>
          <p:cNvPr id="440" name="Shape 440"/>
          <p:cNvSpPr txBox="1"/>
          <p:nvPr>
            <p:ph idx="4294967295" type="subTitle"/>
          </p:nvPr>
        </p:nvSpPr>
        <p:spPr>
          <a:xfrm>
            <a:off x="457325" y="1990725"/>
            <a:ext cx="17715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F (Model)</a:t>
            </a:r>
          </a:p>
        </p:txBody>
      </p:sp>
      <p:cxnSp>
        <p:nvCxnSpPr>
          <p:cNvPr id="441" name="Shape 441"/>
          <p:cNvCxnSpPr>
            <a:stCxn id="440" idx="3"/>
          </p:cNvCxnSpPr>
          <p:nvPr/>
        </p:nvCxnSpPr>
        <p:spPr>
          <a:xfrm>
            <a:off x="2228825" y="2226975"/>
            <a:ext cx="1097400" cy="359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2" name="Shape 442"/>
          <p:cNvCxnSpPr>
            <a:stCxn id="439" idx="3"/>
          </p:cNvCxnSpPr>
          <p:nvPr/>
        </p:nvCxnSpPr>
        <p:spPr>
          <a:xfrm flipH="1" rot="10800000">
            <a:off x="2228825" y="2600325"/>
            <a:ext cx="1102200" cy="316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43" name="Shape 443"/>
          <p:cNvCxnSpPr/>
          <p:nvPr/>
        </p:nvCxnSpPr>
        <p:spPr>
          <a:xfrm flipH="1" rot="10800000">
            <a:off x="3302550" y="2578275"/>
            <a:ext cx="1074300" cy="12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444" name="Shape 444"/>
          <p:cNvSpPr txBox="1"/>
          <p:nvPr>
            <p:ph idx="4294967295" type="subTitle"/>
          </p:nvPr>
        </p:nvSpPr>
        <p:spPr>
          <a:xfrm>
            <a:off x="4475850" y="2680275"/>
            <a:ext cx="44397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X’ = F</a:t>
            </a:r>
            <a:r>
              <a:rPr baseline="30000" lang="en" sz="2400"/>
              <a:t>-1</a:t>
            </a:r>
            <a:r>
              <a:rPr lang="en" sz="2400"/>
              <a:t> [F(Y ☓ |Y|</a:t>
            </a:r>
            <a:r>
              <a:rPr baseline="30000" lang="en" sz="2400"/>
              <a:t>3</a:t>
            </a:r>
            <a:r>
              <a:rPr lang="en" sz="2400"/>
              <a:t> ) . F(M)]</a:t>
            </a:r>
          </a:p>
        </p:txBody>
      </p:sp>
      <p:sp>
        <p:nvSpPr>
          <p:cNvPr id="445" name="Shape 445"/>
          <p:cNvSpPr txBox="1"/>
          <p:nvPr>
            <p:ph idx="4294967295" type="subTitle"/>
          </p:nvPr>
        </p:nvSpPr>
        <p:spPr>
          <a:xfrm>
            <a:off x="4475850" y="1990725"/>
            <a:ext cx="44397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Y = F</a:t>
            </a:r>
            <a:r>
              <a:rPr baseline="30000" lang="en" sz="2400"/>
              <a:t>-1</a:t>
            </a:r>
            <a:r>
              <a:rPr lang="en" sz="2400"/>
              <a:t> [ F(I) ☓ F(M)</a:t>
            </a:r>
            <a:r>
              <a:rPr baseline="30000" lang="en" sz="2400"/>
              <a:t>*</a:t>
            </a:r>
            <a:r>
              <a:rPr lang="en" sz="2400"/>
              <a:t> ]</a:t>
            </a:r>
          </a:p>
        </p:txBody>
      </p:sp>
      <p:sp>
        <p:nvSpPr>
          <p:cNvPr id="446" name="Shape 446"/>
          <p:cNvSpPr/>
          <p:nvPr/>
        </p:nvSpPr>
        <p:spPr>
          <a:xfrm>
            <a:off x="4476750" y="1990725"/>
            <a:ext cx="4355700" cy="1162200"/>
          </a:xfrm>
          <a:prstGeom prst="rect">
            <a:avLst/>
          </a:prstGeom>
          <a:solidFill>
            <a:srgbClr val="FFCC5B">
              <a:alpha val="562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  </a:t>
            </a:r>
          </a:p>
        </p:txBody>
      </p:sp>
      <p:cxnSp>
        <p:nvCxnSpPr>
          <p:cNvPr id="447" name="Shape 447"/>
          <p:cNvCxnSpPr/>
          <p:nvPr/>
        </p:nvCxnSpPr>
        <p:spPr>
          <a:xfrm>
            <a:off x="6654600" y="3152925"/>
            <a:ext cx="12900" cy="7590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448" name="Shape 448"/>
          <p:cNvSpPr txBox="1"/>
          <p:nvPr>
            <p:ph idx="4294967295" type="subTitle"/>
          </p:nvPr>
        </p:nvSpPr>
        <p:spPr>
          <a:xfrm>
            <a:off x="6762875" y="3229125"/>
            <a:ext cx="19935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Inverse FFT</a:t>
            </a:r>
          </a:p>
        </p:txBody>
      </p:sp>
      <p:sp>
        <p:nvSpPr>
          <p:cNvPr id="449" name="Shape 449"/>
          <p:cNvSpPr txBox="1"/>
          <p:nvPr>
            <p:ph idx="4294967295" type="subTitle"/>
          </p:nvPr>
        </p:nvSpPr>
        <p:spPr>
          <a:xfrm>
            <a:off x="4876350" y="4085425"/>
            <a:ext cx="36387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POTENTIAL RESULT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4) Inverse FFT product of Step 2 and Step 3</a:t>
            </a:r>
          </a:p>
        </p:txBody>
      </p:sp>
      <p:sp>
        <p:nvSpPr>
          <p:cNvPr id="455" name="Shape 455"/>
          <p:cNvSpPr txBox="1"/>
          <p:nvPr>
            <p:ph idx="4294967295" type="subTitle"/>
          </p:nvPr>
        </p:nvSpPr>
        <p:spPr>
          <a:xfrm>
            <a:off x="692700" y="1951825"/>
            <a:ext cx="21837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POTENTIAL RESULT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4) Inverse FFT product of Step 2 and Step 3</a:t>
            </a:r>
          </a:p>
        </p:txBody>
      </p:sp>
      <p:sp>
        <p:nvSpPr>
          <p:cNvPr id="461" name="Shape 461"/>
          <p:cNvSpPr txBox="1"/>
          <p:nvPr>
            <p:ph idx="4294967295" type="subTitle"/>
          </p:nvPr>
        </p:nvSpPr>
        <p:spPr>
          <a:xfrm>
            <a:off x="692700" y="1951825"/>
            <a:ext cx="2183700" cy="4725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POTENTIAL RESULT</a:t>
            </a:r>
          </a:p>
        </p:txBody>
      </p:sp>
      <p:cxnSp>
        <p:nvCxnSpPr>
          <p:cNvPr id="462" name="Shape 462"/>
          <p:cNvCxnSpPr/>
          <p:nvPr/>
        </p:nvCxnSpPr>
        <p:spPr>
          <a:xfrm>
            <a:off x="2876400" y="2436925"/>
            <a:ext cx="1524300" cy="8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463" name="Shape 463"/>
          <p:cNvSpPr txBox="1"/>
          <p:nvPr>
            <p:ph idx="4294967295" type="subTitle"/>
          </p:nvPr>
        </p:nvSpPr>
        <p:spPr>
          <a:xfrm>
            <a:off x="4166399" y="4084325"/>
            <a:ext cx="4828499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Frequency VS Time (coloured by amplitude)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Injected r-mode signal After Filter Applied</a:t>
            </a:r>
          </a:p>
        </p:txBody>
      </p:sp>
      <p:pic>
        <p:nvPicPr>
          <p:cNvPr id="464" name="Shape 464"/>
          <p:cNvPicPr preferRelativeResize="0"/>
          <p:nvPr/>
        </p:nvPicPr>
        <p:blipFill rotWithShape="1">
          <a:blip r:embed="rId3">
            <a:alphaModFix/>
          </a:blip>
          <a:srcRect b="28330" l="50200" r="5176" t="0"/>
          <a:stretch/>
        </p:blipFill>
        <p:spPr>
          <a:xfrm>
            <a:off x="4828050" y="1211574"/>
            <a:ext cx="3505199" cy="2872763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Filters</a:t>
            </a:r>
          </a:p>
        </p:txBody>
      </p:sp>
      <p:sp>
        <p:nvSpPr>
          <p:cNvPr id="79" name="Shape 79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Help improve the distinction of signals from noise. </a:t>
            </a:r>
          </a:p>
        </p:txBody>
      </p:sp>
      <p:pic>
        <p:nvPicPr>
          <p:cNvPr descr="Screen Shot 2017-05-24 at 1.42.17 AM.png" id="80" name="Shape 80"/>
          <p:cNvPicPr preferRelativeResize="0"/>
          <p:nvPr/>
        </p:nvPicPr>
        <p:blipFill rotWithShape="1">
          <a:blip r:embed="rId3">
            <a:alphaModFix/>
          </a:blip>
          <a:srcRect b="0" l="0" r="9090" t="0"/>
          <a:stretch/>
        </p:blipFill>
        <p:spPr>
          <a:xfrm>
            <a:off x="5021024" y="357825"/>
            <a:ext cx="3677525" cy="4263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81" name="Shape 81"/>
          <p:cNvSpPr/>
          <p:nvPr/>
        </p:nvSpPr>
        <p:spPr>
          <a:xfrm>
            <a:off x="5106450" y="2885425"/>
            <a:ext cx="3592200" cy="151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5097225" y="2342775"/>
            <a:ext cx="1237800" cy="151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4) Inverse FFT product of Step 2 and Step 3</a:t>
            </a:r>
          </a:p>
        </p:txBody>
      </p:sp>
      <p:sp>
        <p:nvSpPr>
          <p:cNvPr id="470" name="Shape 470"/>
          <p:cNvSpPr txBox="1"/>
          <p:nvPr>
            <p:ph idx="4294967295" type="subTitle"/>
          </p:nvPr>
        </p:nvSpPr>
        <p:spPr>
          <a:xfrm>
            <a:off x="5493149" y="4237675"/>
            <a:ext cx="21750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After Filter Applied</a:t>
            </a:r>
          </a:p>
        </p:txBody>
      </p:sp>
      <p:pic>
        <p:nvPicPr>
          <p:cNvPr id="471" name="Shape 471"/>
          <p:cNvPicPr preferRelativeResize="0"/>
          <p:nvPr/>
        </p:nvPicPr>
        <p:blipFill rotWithShape="1">
          <a:blip r:embed="rId3">
            <a:alphaModFix/>
          </a:blip>
          <a:srcRect b="28621" l="3910" r="54176" t="3970"/>
          <a:stretch/>
        </p:blipFill>
        <p:spPr>
          <a:xfrm>
            <a:off x="789450" y="1209674"/>
            <a:ext cx="3505199" cy="2876549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72" name="Shape 472"/>
          <p:cNvPicPr preferRelativeResize="0"/>
          <p:nvPr/>
        </p:nvPicPr>
        <p:blipFill rotWithShape="1">
          <a:blip r:embed="rId3">
            <a:alphaModFix/>
          </a:blip>
          <a:srcRect b="28330" l="50200" r="5176" t="0"/>
          <a:stretch/>
        </p:blipFill>
        <p:spPr>
          <a:xfrm>
            <a:off x="4828050" y="1211574"/>
            <a:ext cx="3505199" cy="2872763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73" name="Shape 473"/>
          <p:cNvSpPr txBox="1"/>
          <p:nvPr>
            <p:ph idx="4294967295" type="subTitle"/>
          </p:nvPr>
        </p:nvSpPr>
        <p:spPr>
          <a:xfrm>
            <a:off x="1454550" y="4237675"/>
            <a:ext cx="24126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Before</a:t>
            </a:r>
            <a:r>
              <a:rPr lang="en"/>
              <a:t> Filter Applied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4) Inverse FFT product of Step 2 and Step 3</a:t>
            </a:r>
          </a:p>
        </p:txBody>
      </p:sp>
      <p:sp>
        <p:nvSpPr>
          <p:cNvPr id="479" name="Shape 479"/>
          <p:cNvSpPr txBox="1"/>
          <p:nvPr>
            <p:ph idx="4294967295" type="subTitle"/>
          </p:nvPr>
        </p:nvSpPr>
        <p:spPr>
          <a:xfrm>
            <a:off x="5493149" y="4237675"/>
            <a:ext cx="21750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After Filter Applied</a:t>
            </a:r>
          </a:p>
        </p:txBody>
      </p:sp>
      <p:pic>
        <p:nvPicPr>
          <p:cNvPr id="480" name="Shape 480"/>
          <p:cNvPicPr preferRelativeResize="0"/>
          <p:nvPr/>
        </p:nvPicPr>
        <p:blipFill rotWithShape="1">
          <a:blip r:embed="rId3">
            <a:alphaModFix/>
          </a:blip>
          <a:srcRect b="28621" l="3910" r="54176" t="3970"/>
          <a:stretch/>
        </p:blipFill>
        <p:spPr>
          <a:xfrm>
            <a:off x="789450" y="1209674"/>
            <a:ext cx="3505199" cy="2876549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81" name="Shape 481"/>
          <p:cNvPicPr preferRelativeResize="0"/>
          <p:nvPr/>
        </p:nvPicPr>
        <p:blipFill rotWithShape="1">
          <a:blip r:embed="rId3">
            <a:alphaModFix/>
          </a:blip>
          <a:srcRect b="28330" l="50200" r="5176" t="0"/>
          <a:stretch/>
        </p:blipFill>
        <p:spPr>
          <a:xfrm>
            <a:off x="4828050" y="1211574"/>
            <a:ext cx="3505199" cy="2872763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82" name="Shape 482"/>
          <p:cNvSpPr txBox="1"/>
          <p:nvPr>
            <p:ph idx="4294967295" type="subTitle"/>
          </p:nvPr>
        </p:nvSpPr>
        <p:spPr>
          <a:xfrm>
            <a:off x="1454550" y="4237675"/>
            <a:ext cx="24126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Before Filter Applied</a:t>
            </a:r>
          </a:p>
        </p:txBody>
      </p:sp>
      <p:sp>
        <p:nvSpPr>
          <p:cNvPr id="483" name="Shape 483"/>
          <p:cNvSpPr/>
          <p:nvPr/>
        </p:nvSpPr>
        <p:spPr>
          <a:xfrm>
            <a:off x="5391275" y="2768800"/>
            <a:ext cx="2175000" cy="61320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4) Inverse FFT product of Step 2 and Step 3</a:t>
            </a:r>
          </a:p>
        </p:txBody>
      </p:sp>
      <p:sp>
        <p:nvSpPr>
          <p:cNvPr id="489" name="Shape 489"/>
          <p:cNvSpPr txBox="1"/>
          <p:nvPr>
            <p:ph idx="4294967295" type="subTitle"/>
          </p:nvPr>
        </p:nvSpPr>
        <p:spPr>
          <a:xfrm>
            <a:off x="5493149" y="4237675"/>
            <a:ext cx="21750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After Filter Applied</a:t>
            </a:r>
          </a:p>
        </p:txBody>
      </p:sp>
      <p:pic>
        <p:nvPicPr>
          <p:cNvPr id="490" name="Shape 490"/>
          <p:cNvPicPr preferRelativeResize="0"/>
          <p:nvPr/>
        </p:nvPicPr>
        <p:blipFill rotWithShape="1">
          <a:blip r:embed="rId3">
            <a:alphaModFix/>
          </a:blip>
          <a:srcRect b="28330" l="50200" r="5176" t="0"/>
          <a:stretch/>
        </p:blipFill>
        <p:spPr>
          <a:xfrm>
            <a:off x="4828050" y="1211574"/>
            <a:ext cx="3505199" cy="2872763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91" name="Shape 491"/>
          <p:cNvSpPr/>
          <p:nvPr/>
        </p:nvSpPr>
        <p:spPr>
          <a:xfrm>
            <a:off x="5391275" y="2768800"/>
            <a:ext cx="2175000" cy="61320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92" name="Shape 492"/>
          <p:cNvCxnSpPr/>
          <p:nvPr/>
        </p:nvCxnSpPr>
        <p:spPr>
          <a:xfrm>
            <a:off x="3295775" y="2063950"/>
            <a:ext cx="26862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493" name="Shape 493"/>
          <p:cNvSpPr txBox="1"/>
          <p:nvPr>
            <p:ph idx="4294967295" type="subTitle"/>
          </p:nvPr>
        </p:nvSpPr>
        <p:spPr>
          <a:xfrm>
            <a:off x="1359300" y="1778200"/>
            <a:ext cx="1936500" cy="76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Lot of unnecessary data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</a:t>
            </a:r>
            <a:r>
              <a:rPr lang="en"/>
              <a:t>) Normalising </a:t>
            </a:r>
            <a:r>
              <a:rPr lang="en"/>
              <a:t>Amplitudes</a:t>
            </a:r>
          </a:p>
        </p:txBody>
      </p:sp>
      <p:pic>
        <p:nvPicPr>
          <p:cNvPr id="499" name="Shape 499"/>
          <p:cNvPicPr preferRelativeResize="0"/>
          <p:nvPr/>
        </p:nvPicPr>
        <p:blipFill rotWithShape="1">
          <a:blip r:embed="rId3">
            <a:alphaModFix/>
          </a:blip>
          <a:srcRect b="28330" l="50200" r="5176" t="0"/>
          <a:stretch/>
        </p:blipFill>
        <p:spPr>
          <a:xfrm>
            <a:off x="789450" y="1492450"/>
            <a:ext cx="3232225" cy="2649025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500" name="Shape 500"/>
          <p:cNvCxnSpPr/>
          <p:nvPr/>
        </p:nvCxnSpPr>
        <p:spPr>
          <a:xfrm flipH="1" rot="10800000">
            <a:off x="3228900" y="2654350"/>
            <a:ext cx="1343100" cy="192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01" name="Shape 501"/>
          <p:cNvSpPr txBox="1"/>
          <p:nvPr/>
        </p:nvSpPr>
        <p:spPr>
          <a:xfrm>
            <a:off x="4572000" y="2510350"/>
            <a:ext cx="1352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Normalise Amplitudes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5) Normalising Amplitudes</a:t>
            </a:r>
          </a:p>
        </p:txBody>
      </p:sp>
      <p:pic>
        <p:nvPicPr>
          <p:cNvPr id="507" name="Shape 507"/>
          <p:cNvPicPr preferRelativeResize="0"/>
          <p:nvPr/>
        </p:nvPicPr>
        <p:blipFill rotWithShape="1">
          <a:blip r:embed="rId3">
            <a:alphaModFix/>
          </a:blip>
          <a:srcRect b="28330" l="50200" r="5176" t="0"/>
          <a:stretch/>
        </p:blipFill>
        <p:spPr>
          <a:xfrm>
            <a:off x="789450" y="1492450"/>
            <a:ext cx="3232225" cy="2649025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508" name="Shape 508"/>
          <p:cNvCxnSpPr/>
          <p:nvPr/>
        </p:nvCxnSpPr>
        <p:spPr>
          <a:xfrm flipH="1" rot="10800000">
            <a:off x="3228900" y="2654350"/>
            <a:ext cx="1343100" cy="192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09" name="Shape 509"/>
          <p:cNvSpPr txBox="1"/>
          <p:nvPr/>
        </p:nvSpPr>
        <p:spPr>
          <a:xfrm>
            <a:off x="4572000" y="2510350"/>
            <a:ext cx="1352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Normalise Amplitudes </a:t>
            </a:r>
          </a:p>
        </p:txBody>
      </p:sp>
      <p:cxnSp>
        <p:nvCxnSpPr>
          <p:cNvPr id="510" name="Shape 510"/>
          <p:cNvCxnSpPr/>
          <p:nvPr/>
        </p:nvCxnSpPr>
        <p:spPr>
          <a:xfrm>
            <a:off x="5924700" y="2663950"/>
            <a:ext cx="819000" cy="288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11" name="Shape 511"/>
          <p:cNvSpPr/>
          <p:nvPr/>
        </p:nvSpPr>
        <p:spPr>
          <a:xfrm>
            <a:off x="6991350" y="2060200"/>
            <a:ext cx="1238400" cy="12363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05-27 at 3.21.13 PM.png" id="512" name="Shape 512"/>
          <p:cNvPicPr preferRelativeResize="0"/>
          <p:nvPr/>
        </p:nvPicPr>
        <p:blipFill rotWithShape="1">
          <a:blip r:embed="rId4">
            <a:alphaModFix/>
          </a:blip>
          <a:srcRect b="4094" l="4009" r="4019" t="4103"/>
          <a:stretch/>
        </p:blipFill>
        <p:spPr>
          <a:xfrm>
            <a:off x="7112749" y="2159199"/>
            <a:ext cx="1032600" cy="1081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6</a:t>
            </a:r>
            <a:r>
              <a:rPr lang="en"/>
              <a:t>) Product</a:t>
            </a:r>
            <a:r>
              <a:rPr lang="en"/>
              <a:t> of Step 3 and Step 5 and getting Peaks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18" name="Shape 518"/>
          <p:cNvPicPr preferRelativeResize="0"/>
          <p:nvPr/>
        </p:nvPicPr>
        <p:blipFill rotWithShape="1">
          <a:blip r:embed="rId3">
            <a:alphaModFix/>
          </a:blip>
          <a:srcRect b="26817" l="4461" r="54496" t="6719"/>
          <a:stretch/>
        </p:blipFill>
        <p:spPr>
          <a:xfrm>
            <a:off x="892775" y="1291499"/>
            <a:ext cx="3279248" cy="2560511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19" name="Shape 519"/>
          <p:cNvPicPr preferRelativeResize="0"/>
          <p:nvPr/>
        </p:nvPicPr>
        <p:blipFill rotWithShape="1">
          <a:blip r:embed="rId3">
            <a:alphaModFix/>
          </a:blip>
          <a:srcRect b="26815" l="47755" r="11204" t="6725"/>
          <a:stretch/>
        </p:blipFill>
        <p:spPr>
          <a:xfrm>
            <a:off x="5029269" y="1291487"/>
            <a:ext cx="3279248" cy="2560511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20" name="Shape 520"/>
          <p:cNvSpPr txBox="1"/>
          <p:nvPr/>
        </p:nvSpPr>
        <p:spPr>
          <a:xfrm>
            <a:off x="1237000" y="3996250"/>
            <a:ext cx="2590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Before Filter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5373500" y="3996250"/>
            <a:ext cx="2590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After</a:t>
            </a: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Filter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1485975" y="4567750"/>
            <a:ext cx="6229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Peakmap of the frequency VS time plots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Quantifying Effectiveness</a:t>
            </a:r>
          </a:p>
        </p:txBody>
      </p:sp>
      <p:sp>
        <p:nvSpPr>
          <p:cNvPr id="528" name="Shape 528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Is the filter helping?</a:t>
            </a:r>
          </a:p>
        </p:txBody>
      </p:sp>
      <p:sp>
        <p:nvSpPr>
          <p:cNvPr id="529" name="Shape 529"/>
          <p:cNvSpPr/>
          <p:nvPr/>
        </p:nvSpPr>
        <p:spPr>
          <a:xfrm>
            <a:off x="4960875" y="0"/>
            <a:ext cx="4572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 txBox="1"/>
          <p:nvPr>
            <p:ph idx="1" type="subTitle"/>
          </p:nvPr>
        </p:nvSpPr>
        <p:spPr>
          <a:xfrm>
            <a:off x="4740225" y="1130700"/>
            <a:ext cx="1984500" cy="55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 = </a:t>
            </a:r>
          </a:p>
        </p:txBody>
      </p:sp>
      <p:sp>
        <p:nvSpPr>
          <p:cNvPr id="531" name="Shape 531"/>
          <p:cNvSpPr txBox="1"/>
          <p:nvPr>
            <p:ph idx="1" type="subTitle"/>
          </p:nvPr>
        </p:nvSpPr>
        <p:spPr>
          <a:xfrm>
            <a:off x="6035625" y="906250"/>
            <a:ext cx="2422500" cy="55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Max[ Max( S ) ]</a:t>
            </a:r>
          </a:p>
        </p:txBody>
      </p:sp>
      <p:sp>
        <p:nvSpPr>
          <p:cNvPr id="532" name="Shape 532"/>
          <p:cNvSpPr txBox="1"/>
          <p:nvPr>
            <p:ph idx="1" type="subTitle"/>
          </p:nvPr>
        </p:nvSpPr>
        <p:spPr>
          <a:xfrm>
            <a:off x="6111825" y="1378200"/>
            <a:ext cx="2346300" cy="55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Mean[ Mean( P ) ]</a:t>
            </a:r>
          </a:p>
        </p:txBody>
      </p:sp>
      <p:cxnSp>
        <p:nvCxnSpPr>
          <p:cNvPr id="533" name="Shape 533"/>
          <p:cNvCxnSpPr/>
          <p:nvPr/>
        </p:nvCxnSpPr>
        <p:spPr>
          <a:xfrm>
            <a:off x="6111825" y="1411000"/>
            <a:ext cx="2422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34" name="Shape 534"/>
          <p:cNvSpPr txBox="1"/>
          <p:nvPr>
            <p:ph idx="1" type="subTitle"/>
          </p:nvPr>
        </p:nvSpPr>
        <p:spPr>
          <a:xfrm>
            <a:off x="5129025" y="2993450"/>
            <a:ext cx="1984500" cy="55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</a:t>
            </a:r>
            <a:r>
              <a:rPr lang="en">
                <a:solidFill>
                  <a:srgbClr val="FFFFFF"/>
                </a:solidFill>
              </a:rPr>
              <a:t> = </a:t>
            </a:r>
          </a:p>
        </p:txBody>
      </p:sp>
      <p:sp>
        <p:nvSpPr>
          <p:cNvPr id="535" name="Shape 535"/>
          <p:cNvSpPr txBox="1"/>
          <p:nvPr>
            <p:ph idx="1" type="subTitle"/>
          </p:nvPr>
        </p:nvSpPr>
        <p:spPr>
          <a:xfrm>
            <a:off x="6035625" y="2692800"/>
            <a:ext cx="2422500" cy="55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</a:t>
            </a:r>
            <a:r>
              <a:rPr baseline="-25000" lang="en">
                <a:solidFill>
                  <a:srgbClr val="FFFFFF"/>
                </a:solidFill>
              </a:rPr>
              <a:t>Filtered</a:t>
            </a:r>
          </a:p>
        </p:txBody>
      </p:sp>
      <p:sp>
        <p:nvSpPr>
          <p:cNvPr id="536" name="Shape 536"/>
          <p:cNvSpPr txBox="1"/>
          <p:nvPr>
            <p:ph idx="1" type="subTitle"/>
          </p:nvPr>
        </p:nvSpPr>
        <p:spPr>
          <a:xfrm>
            <a:off x="6149925" y="3241800"/>
            <a:ext cx="2346300" cy="55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</a:t>
            </a:r>
            <a:r>
              <a:rPr baseline="-25000" lang="en">
                <a:solidFill>
                  <a:srgbClr val="FFFFFF"/>
                </a:solidFill>
              </a:rPr>
              <a:t>Unfiltered</a:t>
            </a:r>
          </a:p>
        </p:txBody>
      </p:sp>
      <p:cxnSp>
        <p:nvCxnSpPr>
          <p:cNvPr id="537" name="Shape 537"/>
          <p:cNvCxnSpPr/>
          <p:nvPr/>
        </p:nvCxnSpPr>
        <p:spPr>
          <a:xfrm>
            <a:off x="6764275" y="3269600"/>
            <a:ext cx="1219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Quantifying Effectiveness</a:t>
            </a:r>
          </a:p>
        </p:txBody>
      </p:sp>
      <p:sp>
        <p:nvSpPr>
          <p:cNvPr id="543" name="Shape 543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Is the filter helping?</a:t>
            </a:r>
          </a:p>
        </p:txBody>
      </p:sp>
      <p:sp>
        <p:nvSpPr>
          <p:cNvPr id="544" name="Shape 544"/>
          <p:cNvSpPr/>
          <p:nvPr/>
        </p:nvSpPr>
        <p:spPr>
          <a:xfrm>
            <a:off x="4960875" y="0"/>
            <a:ext cx="4572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5" name="Shape 545"/>
          <p:cNvSpPr txBox="1"/>
          <p:nvPr>
            <p:ph idx="1" type="subTitle"/>
          </p:nvPr>
        </p:nvSpPr>
        <p:spPr>
          <a:xfrm>
            <a:off x="4740225" y="1130700"/>
            <a:ext cx="1984500" cy="55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 = </a:t>
            </a:r>
          </a:p>
        </p:txBody>
      </p:sp>
      <p:sp>
        <p:nvSpPr>
          <p:cNvPr id="546" name="Shape 546"/>
          <p:cNvSpPr txBox="1"/>
          <p:nvPr>
            <p:ph idx="1" type="subTitle"/>
          </p:nvPr>
        </p:nvSpPr>
        <p:spPr>
          <a:xfrm>
            <a:off x="6035625" y="906250"/>
            <a:ext cx="2422500" cy="55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Max[ Max( S ) ]</a:t>
            </a:r>
          </a:p>
        </p:txBody>
      </p:sp>
      <p:sp>
        <p:nvSpPr>
          <p:cNvPr id="547" name="Shape 547"/>
          <p:cNvSpPr txBox="1"/>
          <p:nvPr>
            <p:ph idx="1" type="subTitle"/>
          </p:nvPr>
        </p:nvSpPr>
        <p:spPr>
          <a:xfrm>
            <a:off x="6111825" y="1378200"/>
            <a:ext cx="2346300" cy="55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Mean[ Mean( P ) ]</a:t>
            </a:r>
          </a:p>
        </p:txBody>
      </p:sp>
      <p:cxnSp>
        <p:nvCxnSpPr>
          <p:cNvPr id="548" name="Shape 548"/>
          <p:cNvCxnSpPr/>
          <p:nvPr/>
        </p:nvCxnSpPr>
        <p:spPr>
          <a:xfrm>
            <a:off x="6111825" y="1411000"/>
            <a:ext cx="2422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49" name="Shape 549"/>
          <p:cNvSpPr txBox="1"/>
          <p:nvPr>
            <p:ph idx="1" type="subTitle"/>
          </p:nvPr>
        </p:nvSpPr>
        <p:spPr>
          <a:xfrm>
            <a:off x="5129025" y="2993450"/>
            <a:ext cx="1984500" cy="55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 = </a:t>
            </a:r>
          </a:p>
        </p:txBody>
      </p:sp>
      <p:sp>
        <p:nvSpPr>
          <p:cNvPr id="550" name="Shape 550"/>
          <p:cNvSpPr txBox="1"/>
          <p:nvPr>
            <p:ph idx="1" type="subTitle"/>
          </p:nvPr>
        </p:nvSpPr>
        <p:spPr>
          <a:xfrm>
            <a:off x="6035625" y="2692800"/>
            <a:ext cx="2422500" cy="55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</a:t>
            </a:r>
            <a:r>
              <a:rPr baseline="-25000" lang="en">
                <a:solidFill>
                  <a:srgbClr val="FFFFFF"/>
                </a:solidFill>
              </a:rPr>
              <a:t>Filtered</a:t>
            </a:r>
          </a:p>
        </p:txBody>
      </p:sp>
      <p:sp>
        <p:nvSpPr>
          <p:cNvPr id="551" name="Shape 551"/>
          <p:cNvSpPr txBox="1"/>
          <p:nvPr>
            <p:ph idx="1" type="subTitle"/>
          </p:nvPr>
        </p:nvSpPr>
        <p:spPr>
          <a:xfrm>
            <a:off x="6149925" y="3241800"/>
            <a:ext cx="2346300" cy="55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</a:t>
            </a:r>
            <a:r>
              <a:rPr baseline="-25000" lang="en">
                <a:solidFill>
                  <a:srgbClr val="FFFFFF"/>
                </a:solidFill>
              </a:rPr>
              <a:t>Unfiltered</a:t>
            </a:r>
          </a:p>
        </p:txBody>
      </p:sp>
      <p:cxnSp>
        <p:nvCxnSpPr>
          <p:cNvPr id="552" name="Shape 552"/>
          <p:cNvCxnSpPr/>
          <p:nvPr/>
        </p:nvCxnSpPr>
        <p:spPr>
          <a:xfrm>
            <a:off x="6764275" y="3269600"/>
            <a:ext cx="1219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53" name="Shape 553"/>
          <p:cNvSpPr txBox="1"/>
          <p:nvPr>
            <p:ph idx="1" type="subTitle"/>
          </p:nvPr>
        </p:nvSpPr>
        <p:spPr>
          <a:xfrm>
            <a:off x="265500" y="3645300"/>
            <a:ext cx="4045200" cy="1345500"/>
          </a:xfrm>
          <a:prstGeom prst="rect">
            <a:avLst/>
          </a:prstGeom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 =  3.07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For the single r-mode filter we have used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Summary of Steps</a:t>
            </a:r>
          </a:p>
        </p:txBody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311700" y="1171675"/>
            <a:ext cx="53112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Simulate r-mode signals and sum 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2D FFT Step 1 results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FFT data containing injected r-mode signals 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1800"/>
              <a:t>Inverse FFT the product of (Steps 2)</a:t>
            </a:r>
            <a:r>
              <a:rPr b="1" baseline="30000" lang="en" sz="1800"/>
              <a:t>3</a:t>
            </a:r>
            <a:r>
              <a:rPr b="1" lang="en" sz="1800"/>
              <a:t> and 3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Normalize Step 4 results 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b="1" lang="en" sz="1800"/>
              <a:t>Multiply original  injected r-mode data with results of Step 5 </a:t>
            </a:r>
          </a:p>
        </p:txBody>
      </p:sp>
      <p:sp>
        <p:nvSpPr>
          <p:cNvPr id="560" name="Shape 560"/>
          <p:cNvSpPr txBox="1"/>
          <p:nvPr>
            <p:ph idx="4294967295" type="subTitle"/>
          </p:nvPr>
        </p:nvSpPr>
        <p:spPr>
          <a:xfrm>
            <a:off x="6001000" y="4264075"/>
            <a:ext cx="31179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Frequency VS Time before  and after filter applied </a:t>
            </a:r>
          </a:p>
        </p:txBody>
      </p:sp>
      <p:grpSp>
        <p:nvGrpSpPr>
          <p:cNvPr id="561" name="Shape 561"/>
          <p:cNvGrpSpPr/>
          <p:nvPr/>
        </p:nvGrpSpPr>
        <p:grpSpPr>
          <a:xfrm>
            <a:off x="6296650" y="216375"/>
            <a:ext cx="2526600" cy="3971400"/>
            <a:chOff x="6305625" y="368775"/>
            <a:chExt cx="2526600" cy="3971400"/>
          </a:xfrm>
        </p:grpSpPr>
        <p:sp>
          <p:nvSpPr>
            <p:cNvPr id="562" name="Shape 562"/>
            <p:cNvSpPr/>
            <p:nvPr/>
          </p:nvSpPr>
          <p:spPr>
            <a:xfrm>
              <a:off x="6305625" y="368775"/>
              <a:ext cx="2526600" cy="39714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563" name="Shape 563"/>
            <p:cNvGrpSpPr/>
            <p:nvPr/>
          </p:nvGrpSpPr>
          <p:grpSpPr>
            <a:xfrm>
              <a:off x="6448800" y="445023"/>
              <a:ext cx="2222297" cy="3753153"/>
              <a:chOff x="-3401550" y="-2876550"/>
              <a:chExt cx="3505200" cy="5919800"/>
            </a:xfrm>
          </p:grpSpPr>
          <p:pic>
            <p:nvPicPr>
              <p:cNvPr id="564" name="Shape 564"/>
              <p:cNvPicPr preferRelativeResize="0"/>
              <p:nvPr/>
            </p:nvPicPr>
            <p:blipFill rotWithShape="1">
              <a:blip r:embed="rId3">
                <a:alphaModFix/>
              </a:blip>
              <a:srcRect b="28621" l="3910" r="54176" t="3970"/>
              <a:stretch/>
            </p:blipFill>
            <p:spPr>
              <a:xfrm>
                <a:off x="-3401550" y="-2876550"/>
                <a:ext cx="3505199" cy="28765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5" name="Shape 565"/>
              <p:cNvPicPr preferRelativeResize="0"/>
              <p:nvPr/>
            </p:nvPicPr>
            <p:blipFill rotWithShape="1">
              <a:blip r:embed="rId3">
                <a:alphaModFix/>
              </a:blip>
              <a:srcRect b="28330" l="51449" r="6427" t="0"/>
              <a:stretch/>
            </p:blipFill>
            <p:spPr>
              <a:xfrm>
                <a:off x="-3401550" y="0"/>
                <a:ext cx="3505199" cy="3043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 want to see in Rome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Filters</a:t>
            </a:r>
          </a:p>
        </p:txBody>
      </p:sp>
      <p:sp>
        <p:nvSpPr>
          <p:cNvPr id="88" name="Shape 88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Help improve the distinction of signals from noise. </a:t>
            </a:r>
          </a:p>
        </p:txBody>
      </p:sp>
      <p:pic>
        <p:nvPicPr>
          <p:cNvPr descr="Screen Shot 2017-05-24 at 1.42.17 AM.png" id="89" name="Shape 89"/>
          <p:cNvPicPr preferRelativeResize="0"/>
          <p:nvPr/>
        </p:nvPicPr>
        <p:blipFill rotWithShape="1">
          <a:blip r:embed="rId3">
            <a:alphaModFix/>
          </a:blip>
          <a:srcRect b="0" l="0" r="9090" t="0"/>
          <a:stretch/>
        </p:blipFill>
        <p:spPr>
          <a:xfrm>
            <a:off x="5021024" y="357825"/>
            <a:ext cx="3677525" cy="4263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Typical Touristy Stuff</a:t>
            </a:r>
          </a:p>
        </p:txBody>
      </p:sp>
      <p:pic>
        <p:nvPicPr>
          <p:cNvPr id="576" name="Shape 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462" y="1372550"/>
            <a:ext cx="2857500" cy="1600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77" name="Shape 5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12" y="3287075"/>
            <a:ext cx="2957633" cy="1600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78" name="Shape 5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500" y="1390350"/>
            <a:ext cx="2857499" cy="1564602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79" name="Shape 579"/>
          <p:cNvSpPr txBox="1"/>
          <p:nvPr>
            <p:ph idx="1" type="body"/>
          </p:nvPr>
        </p:nvSpPr>
        <p:spPr>
          <a:xfrm>
            <a:off x="4762500" y="3400525"/>
            <a:ext cx="5311200" cy="131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n" sz="1800"/>
              <a:t>Colosseum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n" sz="1800"/>
              <a:t>Pantheon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b="1" lang="en" sz="1800"/>
              <a:t>Vatican Museums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Concezione Crypts</a:t>
            </a:r>
          </a:p>
        </p:txBody>
      </p:sp>
      <p:sp>
        <p:nvSpPr>
          <p:cNvPr id="585" name="Shape 585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2C14"/>
                </a:solidFill>
                <a:latin typeface="Georgia"/>
                <a:ea typeface="Georgia"/>
                <a:cs typeface="Georgia"/>
                <a:sym typeface="Georgia"/>
              </a:rPr>
              <a:t>The crypts of Capuchin friars decorated with the bones of over 4,000 friars, including an entire "crypt of pelvises." </a:t>
            </a:r>
          </a:p>
        </p:txBody>
      </p:sp>
      <p:pic>
        <p:nvPicPr>
          <p:cNvPr id="586" name="Shape 586"/>
          <p:cNvPicPr preferRelativeResize="0"/>
          <p:nvPr/>
        </p:nvPicPr>
        <p:blipFill rotWithShape="1">
          <a:blip r:embed="rId3">
            <a:alphaModFix/>
          </a:blip>
          <a:srcRect b="0" l="29769" r="26140" t="0"/>
          <a:stretch/>
        </p:blipFill>
        <p:spPr>
          <a:xfrm>
            <a:off x="5021024" y="357825"/>
            <a:ext cx="3677524" cy="4263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Crypt.jpg" id="587" name="Shape 587"/>
          <p:cNvPicPr preferRelativeResize="0"/>
          <p:nvPr/>
        </p:nvPicPr>
        <p:blipFill rotWithShape="1">
          <a:blip r:embed="rId4">
            <a:alphaModFix/>
          </a:blip>
          <a:srcRect b="10136" l="0" r="0" t="0"/>
          <a:stretch/>
        </p:blipFill>
        <p:spPr>
          <a:xfrm>
            <a:off x="4944825" y="281625"/>
            <a:ext cx="3761224" cy="45066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93330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lang="en" sz="4500">
                <a:solidFill>
                  <a:srgbClr val="FF9900"/>
                </a:solidFill>
              </a:rPr>
              <a:t>The Mithraeum </a:t>
            </a:r>
          </a:p>
        </p:txBody>
      </p:sp>
      <p:sp>
        <p:nvSpPr>
          <p:cNvPr id="593" name="Shape 593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2C14"/>
                </a:solidFill>
                <a:latin typeface="Georgia"/>
                <a:ea typeface="Georgia"/>
                <a:cs typeface="Georgia"/>
                <a:sym typeface="Georgia"/>
              </a:rPr>
              <a:t>The underground sanctuary of a mysterious ancient cult</a:t>
            </a:r>
          </a:p>
        </p:txBody>
      </p:sp>
      <p:pic>
        <p:nvPicPr>
          <p:cNvPr id="594" name="Shape 594"/>
          <p:cNvPicPr preferRelativeResize="0"/>
          <p:nvPr/>
        </p:nvPicPr>
        <p:blipFill rotWithShape="1">
          <a:blip r:embed="rId3">
            <a:alphaModFix/>
          </a:blip>
          <a:srcRect b="0" l="29769" r="26140" t="0"/>
          <a:stretch/>
        </p:blipFill>
        <p:spPr>
          <a:xfrm>
            <a:off x="5021024" y="357825"/>
            <a:ext cx="3677524" cy="4263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Screen Shot 2017-05-27 at 10.48.11 PM.png" id="595" name="Shape 595"/>
          <p:cNvPicPr preferRelativeResize="0"/>
          <p:nvPr/>
        </p:nvPicPr>
        <p:blipFill rotWithShape="1">
          <a:blip r:embed="rId4">
            <a:alphaModFix/>
          </a:blip>
          <a:srcRect b="25009" l="0" r="0" t="0"/>
          <a:stretch/>
        </p:blipFill>
        <p:spPr>
          <a:xfrm>
            <a:off x="4849575" y="242700"/>
            <a:ext cx="4045200" cy="4640774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9333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en" sz="4500">
                <a:solidFill>
                  <a:srgbClr val="FF9900"/>
                </a:solidFill>
              </a:rPr>
              <a:t>The Dome Illusion </a:t>
            </a:r>
          </a:p>
        </p:txBody>
      </p:sp>
      <p:sp>
        <p:nvSpPr>
          <p:cNvPr id="601" name="Shape 601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2C14"/>
                </a:solidFill>
                <a:latin typeface="Georgia"/>
                <a:ea typeface="Georgia"/>
                <a:cs typeface="Georgia"/>
                <a:sym typeface="Georgia"/>
              </a:rPr>
              <a:t>A master of trompe-l'oeil creates a stunning tourist-fooling dome out of a flat ceiling. </a:t>
            </a:r>
          </a:p>
        </p:txBody>
      </p:sp>
      <p:pic>
        <p:nvPicPr>
          <p:cNvPr id="602" name="Shape 602"/>
          <p:cNvPicPr preferRelativeResize="0"/>
          <p:nvPr/>
        </p:nvPicPr>
        <p:blipFill rotWithShape="1">
          <a:blip r:embed="rId3">
            <a:alphaModFix/>
          </a:blip>
          <a:srcRect b="0" l="29769" r="26140" t="0"/>
          <a:stretch/>
        </p:blipFill>
        <p:spPr>
          <a:xfrm>
            <a:off x="5021024" y="357825"/>
            <a:ext cx="3677524" cy="4263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Sant_ignazio_ceiling.jpg" id="603" name="Shape 603"/>
          <p:cNvPicPr preferRelativeResize="0"/>
          <p:nvPr/>
        </p:nvPicPr>
        <p:blipFill rotWithShape="1">
          <a:blip r:embed="rId4">
            <a:alphaModFix/>
          </a:blip>
          <a:srcRect b="0" l="0" r="17403" t="0"/>
          <a:stretch/>
        </p:blipFill>
        <p:spPr>
          <a:xfrm rot="-5400000">
            <a:off x="4466062" y="637838"/>
            <a:ext cx="4756848" cy="3837424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9333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en" sz="4500">
                <a:solidFill>
                  <a:srgbClr val="FF9900"/>
                </a:solidFill>
              </a:rPr>
              <a:t>Atlas Obscura</a:t>
            </a:r>
            <a:r>
              <a:rPr b="1" lang="en" sz="4500">
                <a:solidFill>
                  <a:srgbClr val="FF9900"/>
                </a:solidFill>
              </a:rPr>
              <a:t> </a:t>
            </a:r>
          </a:p>
        </p:txBody>
      </p:sp>
      <p:sp>
        <p:nvSpPr>
          <p:cNvPr id="609" name="Shape 609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2C14"/>
                </a:solidFill>
                <a:latin typeface="Georgia"/>
                <a:ea typeface="Georgia"/>
                <a:cs typeface="Georgia"/>
                <a:sym typeface="Georgia"/>
              </a:rPr>
              <a:t>Website with interesting info about tourist sites</a:t>
            </a:r>
          </a:p>
        </p:txBody>
      </p:sp>
      <p:pic>
        <p:nvPicPr>
          <p:cNvPr id="610" name="Shape 610"/>
          <p:cNvPicPr preferRelativeResize="0"/>
          <p:nvPr/>
        </p:nvPicPr>
        <p:blipFill rotWithShape="1">
          <a:blip r:embed="rId3">
            <a:alphaModFix/>
          </a:blip>
          <a:srcRect b="0" l="29769" r="26140" t="0"/>
          <a:stretch/>
        </p:blipFill>
        <p:spPr>
          <a:xfrm>
            <a:off x="5021024" y="357825"/>
            <a:ext cx="3677524" cy="4263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Sant_ignazio_ceiling.jpg" id="611" name="Shape 611"/>
          <p:cNvPicPr preferRelativeResize="0"/>
          <p:nvPr/>
        </p:nvPicPr>
        <p:blipFill rotWithShape="1">
          <a:blip r:embed="rId4">
            <a:alphaModFix/>
          </a:blip>
          <a:srcRect b="0" l="0" r="17403" t="0"/>
          <a:stretch/>
        </p:blipFill>
        <p:spPr>
          <a:xfrm rot="-5400000">
            <a:off x="4466062" y="637838"/>
            <a:ext cx="4756848" cy="3837424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12" name="Shape 612"/>
          <p:cNvSpPr/>
          <p:nvPr/>
        </p:nvSpPr>
        <p:spPr>
          <a:xfrm>
            <a:off x="4705550" y="82750"/>
            <a:ext cx="4191000" cy="489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13" name="Shape 6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200" y="1610950"/>
            <a:ext cx="4571800" cy="1828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type="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you!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type="title"/>
          </p:nvPr>
        </p:nvSpPr>
        <p:spPr>
          <a:xfrm>
            <a:off x="512700" y="1893300"/>
            <a:ext cx="8118599" cy="152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Extra Slides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Projection on Frequency Axis</a:t>
            </a:r>
          </a:p>
        </p:txBody>
      </p:sp>
      <p:grpSp>
        <p:nvGrpSpPr>
          <p:cNvPr id="629" name="Shape 629"/>
          <p:cNvGrpSpPr/>
          <p:nvPr/>
        </p:nvGrpSpPr>
        <p:grpSpPr>
          <a:xfrm>
            <a:off x="6088954" y="387869"/>
            <a:ext cx="2368801" cy="3831015"/>
            <a:chOff x="6464500" y="554775"/>
            <a:chExt cx="2190900" cy="3543300"/>
          </a:xfrm>
        </p:grpSpPr>
        <p:sp>
          <p:nvSpPr>
            <p:cNvPr id="630" name="Shape 630"/>
            <p:cNvSpPr/>
            <p:nvPr/>
          </p:nvSpPr>
          <p:spPr>
            <a:xfrm>
              <a:off x="6464500" y="554775"/>
              <a:ext cx="2190900" cy="35433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631" name="Shape 631"/>
            <p:cNvPicPr preferRelativeResize="0"/>
            <p:nvPr/>
          </p:nvPicPr>
          <p:blipFill rotWithShape="1">
            <a:blip r:embed="rId3">
              <a:alphaModFix/>
            </a:blip>
            <a:srcRect b="44450" l="8956" r="50590" t="5576"/>
            <a:stretch/>
          </p:blipFill>
          <p:spPr>
            <a:xfrm>
              <a:off x="6534150" y="587449"/>
              <a:ext cx="2031575" cy="156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Shape 632"/>
            <p:cNvPicPr preferRelativeResize="0"/>
            <p:nvPr/>
          </p:nvPicPr>
          <p:blipFill rotWithShape="1">
            <a:blip r:embed="rId3">
              <a:alphaModFix/>
            </a:blip>
            <a:srcRect b="40852" l="54779" r="5667" t="2665"/>
            <a:stretch/>
          </p:blipFill>
          <p:spPr>
            <a:xfrm>
              <a:off x="6534150" y="2153775"/>
              <a:ext cx="2031575" cy="18107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3" name="Shape 633"/>
          <p:cNvSpPr txBox="1"/>
          <p:nvPr>
            <p:ph idx="4294967295" type="subTitle"/>
          </p:nvPr>
        </p:nvSpPr>
        <p:spPr>
          <a:xfrm>
            <a:off x="5714400" y="4283125"/>
            <a:ext cx="3117900" cy="4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Critical Ratios VS Frequency before and after filter applied 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311700" y="1371600"/>
            <a:ext cx="4038600" cy="3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 2D FFT of the signals t/f map and noise t/f map separately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 divide the power spectrum of the signals by the power spectrum of the noise.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multiply this ratio by the t/f map containing all the peaks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multiply this enhanced t/f map with the original peakmap.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1895250" y="709137"/>
            <a:ext cx="2533800" cy="207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4781700" y="687537"/>
            <a:ext cx="2533800" cy="207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4791150" y="2917650"/>
            <a:ext cx="2533800" cy="207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1904700" y="2939250"/>
            <a:ext cx="2533800" cy="207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324" y="3287837"/>
            <a:ext cx="1940549" cy="1611411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9" name="Shape 99"/>
          <p:cNvSpPr txBox="1"/>
          <p:nvPr>
            <p:ph type="title"/>
          </p:nvPr>
        </p:nvSpPr>
        <p:spPr>
          <a:xfrm>
            <a:off x="311700" y="46250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/>
              <a:t>Filters are Used in Searches for GW </a:t>
            </a:r>
          </a:p>
        </p:txBody>
      </p:sp>
      <p:sp>
        <p:nvSpPr>
          <p:cNvPr id="100" name="Shape 100"/>
          <p:cNvSpPr txBox="1"/>
          <p:nvPr>
            <p:ph type="title"/>
          </p:nvPr>
        </p:nvSpPr>
        <p:spPr>
          <a:xfrm>
            <a:off x="1676100" y="659450"/>
            <a:ext cx="2972100" cy="42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Continuous Waves </a:t>
            </a:r>
          </a:p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1819049" y="2863050"/>
            <a:ext cx="2705100" cy="42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Compact Binary Inspiral  </a:t>
            </a:r>
          </a:p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x="4781700" y="659445"/>
            <a:ext cx="2533800" cy="38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Stochastic Background </a:t>
            </a:r>
          </a:p>
        </p:txBody>
      </p:sp>
      <p:sp>
        <p:nvSpPr>
          <p:cNvPr id="103" name="Shape 103"/>
          <p:cNvSpPr txBox="1"/>
          <p:nvPr>
            <p:ph type="title"/>
          </p:nvPr>
        </p:nvSpPr>
        <p:spPr>
          <a:xfrm>
            <a:off x="4648191" y="2841437"/>
            <a:ext cx="2819700" cy="42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Burst</a:t>
            </a:r>
          </a:p>
        </p:txBody>
      </p:sp>
      <p:sp>
        <p:nvSpPr>
          <p:cNvPr id="104" name="Shape 104"/>
          <p:cNvSpPr/>
          <p:nvPr/>
        </p:nvSpPr>
        <p:spPr>
          <a:xfrm>
            <a:off x="5078322" y="1063200"/>
            <a:ext cx="1934400" cy="16032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lanck1.png" id="105" name="Shape 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4334" y="1364922"/>
            <a:ext cx="1934548" cy="970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1862" y="1063250"/>
            <a:ext cx="1940580" cy="1603099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6">
            <a:alphaModFix/>
          </a:blip>
          <a:srcRect b="9129" l="17670" r="14962" t="7111"/>
          <a:stretch/>
        </p:blipFill>
        <p:spPr>
          <a:xfrm>
            <a:off x="5087774" y="3267850"/>
            <a:ext cx="1940548" cy="1608195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1895250" y="709137"/>
            <a:ext cx="2533800" cy="2076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4781700" y="687537"/>
            <a:ext cx="2533800" cy="207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4791150" y="2917650"/>
            <a:ext cx="2533800" cy="207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1904700" y="2939250"/>
            <a:ext cx="2533800" cy="207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324" y="3287837"/>
            <a:ext cx="1940549" cy="1611411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17" name="Shape 117"/>
          <p:cNvSpPr txBox="1"/>
          <p:nvPr>
            <p:ph type="title"/>
          </p:nvPr>
        </p:nvSpPr>
        <p:spPr>
          <a:xfrm>
            <a:off x="311700" y="46250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/>
              <a:t>Filters are Used in Searches for GW </a:t>
            </a:r>
          </a:p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1676100" y="659450"/>
            <a:ext cx="2972100" cy="42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Continuous Waves </a:t>
            </a:r>
          </a:p>
        </p:txBody>
      </p:sp>
      <p:sp>
        <p:nvSpPr>
          <p:cNvPr id="119" name="Shape 119"/>
          <p:cNvSpPr txBox="1"/>
          <p:nvPr>
            <p:ph type="title"/>
          </p:nvPr>
        </p:nvSpPr>
        <p:spPr>
          <a:xfrm>
            <a:off x="1819049" y="2863050"/>
            <a:ext cx="2705100" cy="42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Compact Binary Inspiral  </a:t>
            </a:r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4781700" y="659445"/>
            <a:ext cx="2533800" cy="38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Stochastic Background </a:t>
            </a:r>
          </a:p>
        </p:txBody>
      </p:sp>
      <p:sp>
        <p:nvSpPr>
          <p:cNvPr id="121" name="Shape 121"/>
          <p:cNvSpPr txBox="1"/>
          <p:nvPr>
            <p:ph type="title"/>
          </p:nvPr>
        </p:nvSpPr>
        <p:spPr>
          <a:xfrm>
            <a:off x="4648191" y="2841437"/>
            <a:ext cx="2819700" cy="42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Burst</a:t>
            </a:r>
          </a:p>
        </p:txBody>
      </p:sp>
      <p:sp>
        <p:nvSpPr>
          <p:cNvPr id="122" name="Shape 122"/>
          <p:cNvSpPr/>
          <p:nvPr/>
        </p:nvSpPr>
        <p:spPr>
          <a:xfrm>
            <a:off x="5078322" y="1063200"/>
            <a:ext cx="1934400" cy="16032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lanck1.png" id="123" name="Shape 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4334" y="1364922"/>
            <a:ext cx="1934548" cy="970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1862" y="1063250"/>
            <a:ext cx="1940580" cy="1603099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5" name="Shape 125"/>
          <p:cNvPicPr preferRelativeResize="0"/>
          <p:nvPr/>
        </p:nvPicPr>
        <p:blipFill rotWithShape="1">
          <a:blip r:embed="rId6">
            <a:alphaModFix/>
          </a:blip>
          <a:srcRect b="9129" l="17670" r="14962" t="7111"/>
          <a:stretch/>
        </p:blipFill>
        <p:spPr>
          <a:xfrm>
            <a:off x="5087774" y="3267850"/>
            <a:ext cx="1940548" cy="1608195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Continuous Gravitational Waves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 title="NeutronStarRotation.mov">
            <a:hlinkClick r:id="rId3"/>
          </p:cNvPr>
          <p:cNvSpPr/>
          <p:nvPr/>
        </p:nvSpPr>
        <p:spPr>
          <a:xfrm>
            <a:off x="3488399" y="742649"/>
            <a:ext cx="5079974" cy="3809999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6" name="Shape 136"/>
          <p:cNvSpPr txBox="1"/>
          <p:nvPr>
            <p:ph idx="4294967295" type="title"/>
          </p:nvPr>
        </p:nvSpPr>
        <p:spPr>
          <a:xfrm>
            <a:off x="265500" y="344725"/>
            <a:ext cx="4045200" cy="82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9900"/>
                </a:solidFill>
              </a:rPr>
              <a:t>Neutron Stars</a:t>
            </a:r>
          </a:p>
        </p:txBody>
      </p:sp>
      <p:sp>
        <p:nvSpPr>
          <p:cNvPr id="137" name="Shape 137"/>
          <p:cNvSpPr txBox="1"/>
          <p:nvPr>
            <p:ph idx="4294967295" type="subTitle"/>
          </p:nvPr>
        </p:nvSpPr>
        <p:spPr>
          <a:xfrm>
            <a:off x="265500" y="1048350"/>
            <a:ext cx="3222900" cy="274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Neutron Stars are comprised almost entirely of neutrons.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Some pulsate radio waves at regular intervals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